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1" r:id="rId1"/>
  </p:sldMasterIdLst>
  <p:notesMasterIdLst>
    <p:notesMasterId r:id="rId37"/>
  </p:notesMasterIdLst>
  <p:sldIdLst>
    <p:sldId id="256" r:id="rId2"/>
    <p:sldId id="257" r:id="rId3"/>
    <p:sldId id="290" r:id="rId4"/>
    <p:sldId id="258" r:id="rId5"/>
    <p:sldId id="259" r:id="rId6"/>
    <p:sldId id="260" r:id="rId7"/>
    <p:sldId id="285" r:id="rId8"/>
    <p:sldId id="261" r:id="rId9"/>
    <p:sldId id="287" r:id="rId10"/>
    <p:sldId id="262" r:id="rId11"/>
    <p:sldId id="264" r:id="rId12"/>
    <p:sldId id="289" r:id="rId13"/>
    <p:sldId id="263" r:id="rId14"/>
    <p:sldId id="265" r:id="rId15"/>
    <p:sldId id="266" r:id="rId16"/>
    <p:sldId id="267" r:id="rId17"/>
    <p:sldId id="268" r:id="rId18"/>
    <p:sldId id="286" r:id="rId19"/>
    <p:sldId id="270" r:id="rId20"/>
    <p:sldId id="269" r:id="rId21"/>
    <p:sldId id="271" r:id="rId22"/>
    <p:sldId id="272" r:id="rId23"/>
    <p:sldId id="273" r:id="rId24"/>
    <p:sldId id="274" r:id="rId25"/>
    <p:sldId id="276" r:id="rId26"/>
    <p:sldId id="278" r:id="rId27"/>
    <p:sldId id="279" r:id="rId28"/>
    <p:sldId id="291" r:id="rId29"/>
    <p:sldId id="293" r:id="rId30"/>
    <p:sldId id="292" r:id="rId31"/>
    <p:sldId id="280" r:id="rId32"/>
    <p:sldId id="281" r:id="rId33"/>
    <p:sldId id="282" r:id="rId34"/>
    <p:sldId id="283" r:id="rId35"/>
    <p:sldId id="28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qees" initials="B" lastIdx="1" clrIdx="0">
    <p:extLst>
      <p:ext uri="{19B8F6BF-5375-455C-9EA6-DF929625EA0E}">
        <p15:presenceInfo xmlns:p15="http://schemas.microsoft.com/office/powerpoint/2012/main" userId="Balqe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291" autoAdjust="0"/>
  </p:normalViewPr>
  <p:slideViewPr>
    <p:cSldViewPr>
      <p:cViewPr varScale="1">
        <p:scale>
          <a:sx n="72" d="100"/>
          <a:sy n="72" d="100"/>
        </p:scale>
        <p:origin x="13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6135F9-7210-4A41-9CD5-A5448A34B078}" type="datetimeFigureOut">
              <a:rPr lang="ar-IQ" smtClean="0"/>
              <a:t>10/06/1445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4C7855-E5E7-4608-8627-43124BB937A9}" type="slidenum">
              <a:rPr lang="ar-IQ" smtClean="0"/>
              <a:t>‹#›</a:t>
            </a:fld>
            <a:endParaRPr lang="ar-IQ"/>
          </a:p>
        </p:txBody>
      </p:sp>
    </p:spTree>
    <p:extLst>
      <p:ext uri="{BB962C8B-B14F-4D97-AF65-F5344CB8AC3E}">
        <p14:creationId xmlns:p14="http://schemas.microsoft.com/office/powerpoint/2010/main" val="6343219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ar-IQ" dirty="0"/>
          </a:p>
        </p:txBody>
      </p:sp>
      <p:sp>
        <p:nvSpPr>
          <p:cNvPr id="4" name="Slide Number Placeholder 3"/>
          <p:cNvSpPr>
            <a:spLocks noGrp="1"/>
          </p:cNvSpPr>
          <p:nvPr>
            <p:ph type="sldNum" sz="quarter" idx="10"/>
          </p:nvPr>
        </p:nvSpPr>
        <p:spPr/>
        <p:txBody>
          <a:bodyPr/>
          <a:lstStyle/>
          <a:p>
            <a:fld id="{5A4C7855-E5E7-4608-8627-43124BB937A9}" type="slidenum">
              <a:rPr lang="ar-IQ" smtClean="0"/>
              <a:t>11</a:t>
            </a:fld>
            <a:endParaRPr lang="ar-IQ"/>
          </a:p>
        </p:txBody>
      </p:sp>
    </p:spTree>
    <p:extLst>
      <p:ext uri="{BB962C8B-B14F-4D97-AF65-F5344CB8AC3E}">
        <p14:creationId xmlns:p14="http://schemas.microsoft.com/office/powerpoint/2010/main" val="99489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5"/>
          </p:nvPr>
        </p:nvSpPr>
        <p:spPr/>
        <p:txBody>
          <a:bodyPr/>
          <a:lstStyle/>
          <a:p>
            <a:fld id="{5A4C7855-E5E7-4608-8627-43124BB937A9}" type="slidenum">
              <a:rPr lang="ar-IQ" smtClean="0"/>
              <a:t>27</a:t>
            </a:fld>
            <a:endParaRPr lang="ar-IQ"/>
          </a:p>
        </p:txBody>
      </p:sp>
    </p:spTree>
    <p:extLst>
      <p:ext uri="{BB962C8B-B14F-4D97-AF65-F5344CB8AC3E}">
        <p14:creationId xmlns:p14="http://schemas.microsoft.com/office/powerpoint/2010/main" val="194695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5A4C7855-E5E7-4608-8627-43124BB937A9}" type="slidenum">
              <a:rPr lang="ar-IQ" smtClean="0"/>
              <a:t>33</a:t>
            </a:fld>
            <a:endParaRPr lang="ar-IQ"/>
          </a:p>
        </p:txBody>
      </p:sp>
    </p:spTree>
    <p:extLst>
      <p:ext uri="{BB962C8B-B14F-4D97-AF65-F5344CB8AC3E}">
        <p14:creationId xmlns:p14="http://schemas.microsoft.com/office/powerpoint/2010/main" val="179011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0EE449-30B6-41B8-8073-FDA36B7AE205}"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02773C-A375-43EC-9B72-9B8C44E2F28C}" type="slidenum">
              <a:rPr lang="ar-IQ" smtClean="0"/>
              <a:t>‹#›</a:t>
            </a:fld>
            <a:endParaRPr lang="ar-IQ"/>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27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EE449-30B6-41B8-8073-FDA36B7AE205}"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2924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EE449-30B6-41B8-8073-FDA36B7AE205}"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234619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EE449-30B6-41B8-8073-FDA36B7AE205}"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97038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EE449-30B6-41B8-8073-FDA36B7AE205}"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02773C-A375-43EC-9B72-9B8C44E2F28C}" type="slidenum">
              <a:rPr lang="ar-IQ" smtClean="0"/>
              <a:t>‹#›</a:t>
            </a:fld>
            <a:endParaRPr lang="ar-IQ"/>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44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0EE449-30B6-41B8-8073-FDA36B7AE205}" type="datetimeFigureOut">
              <a:rPr lang="ar-IQ" smtClean="0"/>
              <a:t>10/06/1445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150261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0EE449-30B6-41B8-8073-FDA36B7AE205}" type="datetimeFigureOut">
              <a:rPr lang="ar-IQ" smtClean="0"/>
              <a:t>10/06/1445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275835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0EE449-30B6-41B8-8073-FDA36B7AE205}" type="datetimeFigureOut">
              <a:rPr lang="ar-IQ" smtClean="0"/>
              <a:t>10/06/1445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344167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0EE449-30B6-41B8-8073-FDA36B7AE205}" type="datetimeFigureOut">
              <a:rPr lang="ar-IQ" smtClean="0"/>
              <a:t>10/06/1445</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304387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00EE449-30B6-41B8-8073-FDA36B7AE205}" type="datetimeFigureOut">
              <a:rPr lang="ar-IQ" smtClean="0"/>
              <a:t>10/06/1445</a:t>
            </a:fld>
            <a:endParaRPr lang="ar-IQ"/>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02773C-A375-43EC-9B72-9B8C44E2F28C}" type="slidenum">
              <a:rPr lang="ar-IQ" smtClean="0"/>
              <a:t>‹#›</a:t>
            </a:fld>
            <a:endParaRPr lang="ar-IQ"/>
          </a:p>
        </p:txBody>
      </p:sp>
    </p:spTree>
    <p:extLst>
      <p:ext uri="{BB962C8B-B14F-4D97-AF65-F5344CB8AC3E}">
        <p14:creationId xmlns:p14="http://schemas.microsoft.com/office/powerpoint/2010/main" val="225300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EE449-30B6-41B8-8073-FDA36B7AE205}" type="datetimeFigureOut">
              <a:rPr lang="ar-IQ" smtClean="0"/>
              <a:t>10/06/1445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302773C-A375-43EC-9B72-9B8C44E2F28C}" type="slidenum">
              <a:rPr lang="ar-IQ" smtClean="0"/>
              <a:t>‹#›</a:t>
            </a:fld>
            <a:endParaRPr lang="ar-IQ"/>
          </a:p>
        </p:txBody>
      </p:sp>
    </p:spTree>
    <p:extLst>
      <p:ext uri="{BB962C8B-B14F-4D97-AF65-F5344CB8AC3E}">
        <p14:creationId xmlns:p14="http://schemas.microsoft.com/office/powerpoint/2010/main" val="38887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00EE449-30B6-41B8-8073-FDA36B7AE205}" type="datetimeFigureOut">
              <a:rPr lang="ar-IQ" smtClean="0"/>
              <a:t>10/06/1445</a:t>
            </a:fld>
            <a:endParaRPr lang="ar-IQ"/>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302773C-A375-43EC-9B72-9B8C44E2F28C}" type="slidenum">
              <a:rPr lang="ar-IQ" smtClean="0"/>
              <a:t>‹#›</a:t>
            </a:fld>
            <a:endParaRPr lang="ar-IQ"/>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120080"/>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ytoplasm" TargetMode="External"/><Relationship Id="rId2" Type="http://schemas.openxmlformats.org/officeDocument/2006/relationships/hyperlink" Target="https://en.wikipedia.org/wiki/Biological_membrane" TargetMode="External"/><Relationship Id="rId1" Type="http://schemas.openxmlformats.org/officeDocument/2006/relationships/slideLayout" Target="../slideLayouts/slideLayout2.xml"/><Relationship Id="rId5" Type="http://schemas.openxmlformats.org/officeDocument/2006/relationships/hyperlink" Target="https://en.wikipedia.org/wiki/Extracellular_space" TargetMode="External"/><Relationship Id="rId4" Type="http://schemas.openxmlformats.org/officeDocument/2006/relationships/hyperlink" Target="https://en.wikipedia.org/wiki/Cell_(biolog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ell_(biology)" TargetMode="External"/><Relationship Id="rId2" Type="http://schemas.openxmlformats.org/officeDocument/2006/relationships/hyperlink" Target="https://en.wikipedia.org/wiki/Cytoplasm" TargetMode="External"/><Relationship Id="rId1" Type="http://schemas.openxmlformats.org/officeDocument/2006/relationships/slideLayout" Target="../slideLayouts/slideLayout2.xml"/><Relationship Id="rId4" Type="http://schemas.openxmlformats.org/officeDocument/2006/relationships/hyperlink" Target="https://en.wikipedia.org/wiki/Extracellular_spa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908720"/>
            <a:ext cx="7124328" cy="1296144"/>
          </a:xfrm>
          <a:solidFill>
            <a:schemeClr val="accent5"/>
          </a:solidFill>
        </p:spPr>
        <p:txBody>
          <a:bodyPr/>
          <a:lstStyle/>
          <a:p>
            <a:pPr algn="l"/>
            <a:r>
              <a:rPr lang="en-US" sz="4000" b="1" dirty="0">
                <a:solidFill>
                  <a:prstClr val="black"/>
                </a:solidFill>
                <a:latin typeface="Times New Roman" panose="02020603050405020304" pitchFamily="18" charset="0"/>
                <a:cs typeface="Times New Roman" panose="02020603050405020304" pitchFamily="18" charset="0"/>
              </a:rPr>
              <a:t>Plasma Membrane</a:t>
            </a:r>
            <a:endParaRPr lang="ar-IQ"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31640" y="4941168"/>
            <a:ext cx="6705600" cy="685800"/>
          </a:xfrm>
        </p:spPr>
        <p:txBody>
          <a:bodyPr>
            <a:normAutofit/>
          </a:bodyPr>
          <a:lstStyle/>
          <a:p>
            <a:pPr lvl="0"/>
            <a:r>
              <a:rPr lang="en-US" sz="2800" b="1" dirty="0">
                <a:solidFill>
                  <a:prstClr val="black"/>
                </a:solidFill>
                <a:latin typeface="Times New Roman" panose="02020603050405020304" pitchFamily="18" charset="0"/>
                <a:cs typeface="Times New Roman" panose="02020603050405020304" pitchFamily="18" charset="0"/>
              </a:rPr>
              <a:t>Balqees K. Hassan</a:t>
            </a:r>
            <a:endParaRPr lang="ar-IQ" sz="2800" b="1" dirty="0">
              <a:solidFill>
                <a:prstClr val="black"/>
              </a:solidFill>
              <a:latin typeface="Times New Roman" panose="02020603050405020304" pitchFamily="18" charset="0"/>
              <a:cs typeface="Times New Roman" panose="02020603050405020304" pitchFamily="18" charset="0"/>
            </a:endParaRPr>
          </a:p>
          <a:p>
            <a:endParaRPr lang="ar-IQ" sz="2800" dirty="0"/>
          </a:p>
        </p:txBody>
      </p:sp>
    </p:spTree>
    <p:extLst>
      <p:ext uri="{BB962C8B-B14F-4D97-AF65-F5344CB8AC3E}">
        <p14:creationId xmlns:p14="http://schemas.microsoft.com/office/powerpoint/2010/main" val="10511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745831"/>
            <a:ext cx="7704667" cy="3411361"/>
          </a:xfrm>
        </p:spPr>
        <p:txBody>
          <a:bodyPr>
            <a:normAutofit/>
          </a:bodyPr>
          <a:lstStyle/>
          <a:p>
            <a:pPr marL="0" indent="0" algn="l">
              <a:lnSpc>
                <a:spcPct val="115000"/>
              </a:lnSpc>
              <a:spcAft>
                <a:spcPts val="1000"/>
              </a:spcAft>
              <a:buNone/>
            </a:pPr>
            <a:r>
              <a:rPr lang="en-US" sz="3200" dirty="0">
                <a:solidFill>
                  <a:prstClr val="black"/>
                </a:solidFill>
                <a:latin typeface="Times New Roman" panose="02020603050405020304" pitchFamily="18" charset="0"/>
                <a:ea typeface="Calibri"/>
                <a:cs typeface="Times New Roman" pitchFamily="18" charset="0"/>
              </a:rPr>
              <a:t>These chains are </a:t>
            </a:r>
            <a:r>
              <a:rPr lang="en-US" sz="3200" b="1" dirty="0">
                <a:solidFill>
                  <a:schemeClr val="accent4">
                    <a:lumMod val="75000"/>
                  </a:schemeClr>
                </a:solidFill>
                <a:latin typeface="Times New Roman" panose="02020603050405020304" pitchFamily="18" charset="0"/>
                <a:ea typeface="Calibri"/>
                <a:cs typeface="Times New Roman" pitchFamily="18" charset="0"/>
              </a:rPr>
              <a:t>hydrophobic</a:t>
            </a:r>
            <a:r>
              <a:rPr lang="en-US" sz="3200" dirty="0">
                <a:solidFill>
                  <a:schemeClr val="accent4">
                    <a:lumMod val="75000"/>
                  </a:schemeClr>
                </a:solidFill>
                <a:latin typeface="Times New Roman" panose="02020603050405020304" pitchFamily="18" charset="0"/>
                <a:ea typeface="Calibri"/>
                <a:cs typeface="Times New Roman" pitchFamily="18" charset="0"/>
              </a:rPr>
              <a:t> </a:t>
            </a:r>
            <a:r>
              <a:rPr lang="en-US" sz="3200" b="1" dirty="0">
                <a:solidFill>
                  <a:schemeClr val="accent4">
                    <a:lumMod val="75000"/>
                  </a:schemeClr>
                </a:solidFill>
                <a:latin typeface="Times New Roman" panose="02020603050405020304" pitchFamily="18" charset="0"/>
                <a:ea typeface="Calibri"/>
                <a:cs typeface="Times New Roman" pitchFamily="18" charset="0"/>
              </a:rPr>
              <a:t>or water-repelling </a:t>
            </a:r>
            <a:r>
              <a:rPr lang="en-US" sz="3200" dirty="0">
                <a:solidFill>
                  <a:prstClr val="black"/>
                </a:solidFill>
                <a:latin typeface="Times New Roman" panose="02020603050405020304" pitchFamily="18" charset="0"/>
                <a:ea typeface="Calibri"/>
                <a:cs typeface="Times New Roman" pitchFamily="18" charset="0"/>
              </a:rPr>
              <a:t>do not like to mix with water molecules.</a:t>
            </a:r>
          </a:p>
        </p:txBody>
      </p:sp>
    </p:spTree>
    <p:extLst>
      <p:ext uri="{BB962C8B-B14F-4D97-AF65-F5344CB8AC3E}">
        <p14:creationId xmlns:p14="http://schemas.microsoft.com/office/powerpoint/2010/main" val="243240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507288" cy="4525963"/>
          </a:xfrm>
        </p:spPr>
        <p:txBody>
          <a:bodyPr>
            <a:noAutofit/>
          </a:bodyPr>
          <a:lstStyle/>
          <a:p>
            <a:pPr marL="0" lvl="0" indent="0" algn="l">
              <a:buNone/>
            </a:pPr>
            <a:r>
              <a:rPr lang="en-US" sz="3200" dirty="0">
                <a:solidFill>
                  <a:prstClr val="black"/>
                </a:solidFill>
                <a:latin typeface="Times New Roman" pitchFamily="18" charset="0"/>
                <a:ea typeface="Calibri"/>
                <a:cs typeface="Times New Roman" pitchFamily="18" charset="0"/>
              </a:rPr>
              <a:t>The phospholipids of a cell membrane are arranged in a double layer called the </a:t>
            </a:r>
            <a:r>
              <a:rPr lang="en-US" sz="3200" b="1" dirty="0">
                <a:solidFill>
                  <a:srgbClr val="0070C0"/>
                </a:solidFill>
                <a:latin typeface="Times New Roman" pitchFamily="18" charset="0"/>
                <a:ea typeface="Calibri"/>
                <a:cs typeface="Times New Roman" pitchFamily="18" charset="0"/>
              </a:rPr>
              <a:t>lipid bilayer</a:t>
            </a:r>
            <a:endParaRPr lang="en-US" sz="3200" dirty="0">
              <a:solidFill>
                <a:srgbClr val="0070C0"/>
              </a:solidFill>
              <a:latin typeface="Times New Roman" pitchFamily="18" charset="0"/>
              <a:ea typeface="Calibri"/>
              <a:cs typeface="Times New Roman" pitchFamily="18" charset="0"/>
            </a:endParaRPr>
          </a:p>
          <a:p>
            <a:pPr marL="0" lvl="0" indent="0" algn="l">
              <a:buNone/>
            </a:pPr>
            <a:endParaRPr lang="en-US"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The hydrophilic phosphate heads are always arranged so that they are </a:t>
            </a:r>
            <a:r>
              <a:rPr lang="en-US" sz="3200" b="1" dirty="0">
                <a:solidFill>
                  <a:prstClr val="black"/>
                </a:solidFill>
                <a:latin typeface="Times New Roman" pitchFamily="18" charset="0"/>
                <a:ea typeface="Calibri"/>
                <a:cs typeface="Times New Roman" pitchFamily="18" charset="0"/>
              </a:rPr>
              <a:t>near water.</a:t>
            </a:r>
          </a:p>
          <a:p>
            <a:pPr marL="0" lvl="0" indent="0" algn="l">
              <a:buNone/>
            </a:pPr>
            <a:endParaRPr lang="en-US"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The hydrophobic tails of membrane phospholipids are organized in a manner that keeps them </a:t>
            </a:r>
            <a:r>
              <a:rPr lang="en-US" sz="3200" b="1" dirty="0">
                <a:solidFill>
                  <a:prstClr val="black"/>
                </a:solidFill>
                <a:latin typeface="Times New Roman" pitchFamily="18" charset="0"/>
                <a:ea typeface="Calibri"/>
                <a:cs typeface="Times New Roman" pitchFamily="18" charset="0"/>
              </a:rPr>
              <a:t>away</a:t>
            </a:r>
            <a:r>
              <a:rPr lang="en-US" sz="3200" dirty="0">
                <a:solidFill>
                  <a:prstClr val="black"/>
                </a:solidFill>
                <a:latin typeface="Times New Roman" pitchFamily="18" charset="0"/>
                <a:ea typeface="Calibri"/>
                <a:cs typeface="Times New Roman" pitchFamily="18" charset="0"/>
              </a:rPr>
              <a:t> from water.</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35289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80">
                                          <p:stCondLst>
                                            <p:cond delay="0"/>
                                          </p:stCondLst>
                                        </p:cTn>
                                        <p:tgtEl>
                                          <p:spTgt spid="3">
                                            <p:txEl>
                                              <p:pRg st="4" end="4"/>
                                            </p:txEl>
                                          </p:spTgt>
                                        </p:tgtEl>
                                      </p:cBhvr>
                                    </p:animEffect>
                                    <p:anim calcmode="lin" valueType="num">
                                      <p:cBhvr>
                                        <p:cTn id="3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4" end="4"/>
                                            </p:txEl>
                                          </p:spTgt>
                                        </p:tgtEl>
                                      </p:cBhvr>
                                      <p:to x="100000" y="60000"/>
                                    </p:animScale>
                                    <p:animScale>
                                      <p:cBhvr>
                                        <p:cTn id="38" dur="166" decel="50000">
                                          <p:stCondLst>
                                            <p:cond delay="676"/>
                                          </p:stCondLst>
                                        </p:cTn>
                                        <p:tgtEl>
                                          <p:spTgt spid="3">
                                            <p:txEl>
                                              <p:pRg st="4" end="4"/>
                                            </p:txEl>
                                          </p:spTgt>
                                        </p:tgtEl>
                                      </p:cBhvr>
                                      <p:to x="100000" y="100000"/>
                                    </p:animScale>
                                    <p:animScale>
                                      <p:cBhvr>
                                        <p:cTn id="39" dur="26">
                                          <p:stCondLst>
                                            <p:cond delay="1312"/>
                                          </p:stCondLst>
                                        </p:cTn>
                                        <p:tgtEl>
                                          <p:spTgt spid="3">
                                            <p:txEl>
                                              <p:pRg st="4" end="4"/>
                                            </p:txEl>
                                          </p:spTgt>
                                        </p:tgtEl>
                                      </p:cBhvr>
                                      <p:to x="100000" y="80000"/>
                                    </p:animScale>
                                    <p:animScale>
                                      <p:cBhvr>
                                        <p:cTn id="40" dur="166" decel="50000">
                                          <p:stCondLst>
                                            <p:cond delay="1338"/>
                                          </p:stCondLst>
                                        </p:cTn>
                                        <p:tgtEl>
                                          <p:spTgt spid="3">
                                            <p:txEl>
                                              <p:pRg st="4" end="4"/>
                                            </p:txEl>
                                          </p:spTgt>
                                        </p:tgtEl>
                                      </p:cBhvr>
                                      <p:to x="100000" y="100000"/>
                                    </p:animScale>
                                    <p:animScale>
                                      <p:cBhvr>
                                        <p:cTn id="41" dur="26">
                                          <p:stCondLst>
                                            <p:cond delay="1642"/>
                                          </p:stCondLst>
                                        </p:cTn>
                                        <p:tgtEl>
                                          <p:spTgt spid="3">
                                            <p:txEl>
                                              <p:pRg st="4" end="4"/>
                                            </p:txEl>
                                          </p:spTgt>
                                        </p:tgtEl>
                                      </p:cBhvr>
                                      <p:to x="100000" y="90000"/>
                                    </p:animScale>
                                    <p:animScale>
                                      <p:cBhvr>
                                        <p:cTn id="42" dur="166" decel="50000">
                                          <p:stCondLst>
                                            <p:cond delay="1668"/>
                                          </p:stCondLst>
                                        </p:cTn>
                                        <p:tgtEl>
                                          <p:spTgt spid="3">
                                            <p:txEl>
                                              <p:pRg st="4" end="4"/>
                                            </p:txEl>
                                          </p:spTgt>
                                        </p:tgtEl>
                                      </p:cBhvr>
                                      <p:to x="100000" y="100000"/>
                                    </p:animScale>
                                    <p:animScale>
                                      <p:cBhvr>
                                        <p:cTn id="43" dur="26">
                                          <p:stCondLst>
                                            <p:cond delay="1808"/>
                                          </p:stCondLst>
                                        </p:cTn>
                                        <p:tgtEl>
                                          <p:spTgt spid="3">
                                            <p:txEl>
                                              <p:pRg st="4" end="4"/>
                                            </p:txEl>
                                          </p:spTgt>
                                        </p:tgtEl>
                                      </p:cBhvr>
                                      <p:to x="100000" y="95000"/>
                                    </p:animScale>
                                    <p:animScale>
                                      <p:cBhvr>
                                        <p:cTn id="4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E36B4A-6712-42CD-B209-A5132AE8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76385"/>
            <a:ext cx="6696744" cy="4150444"/>
          </a:xfrm>
          <a:prstGeom prst="rect">
            <a:avLst/>
          </a:prstGeom>
        </p:spPr>
      </p:pic>
      <p:sp>
        <p:nvSpPr>
          <p:cNvPr id="6" name="TextBox 5">
            <a:extLst>
              <a:ext uri="{FF2B5EF4-FFF2-40B4-BE49-F238E27FC236}">
                <a16:creationId xmlns:a16="http://schemas.microsoft.com/office/drawing/2014/main" id="{E673D67B-5717-4EFF-B574-C11E440ECEAF}"/>
              </a:ext>
            </a:extLst>
          </p:cNvPr>
          <p:cNvSpPr txBox="1"/>
          <p:nvPr/>
        </p:nvSpPr>
        <p:spPr>
          <a:xfrm>
            <a:off x="827584" y="5158933"/>
            <a:ext cx="7776864" cy="1077218"/>
          </a:xfrm>
          <a:prstGeom prst="rect">
            <a:avLst/>
          </a:prstGeom>
          <a:noFill/>
        </p:spPr>
        <p:txBody>
          <a:bodyPr wrap="square">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Arrangement of phospholipid molecules makes up the lipid bilayer</a:t>
            </a:r>
          </a:p>
        </p:txBody>
      </p:sp>
    </p:spTree>
    <p:extLst>
      <p:ext uri="{BB962C8B-B14F-4D97-AF65-F5344CB8AC3E}">
        <p14:creationId xmlns:p14="http://schemas.microsoft.com/office/powerpoint/2010/main" val="11718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5478323"/>
            <a:ext cx="7632848" cy="830997"/>
          </a:xfrm>
          <a:prstGeom prst="rect">
            <a:avLst/>
          </a:prstGeom>
        </p:spPr>
        <p:txBody>
          <a:bodyPr wrap="square">
            <a:spAutoFit/>
          </a:bodyPr>
          <a:lstStyle/>
          <a:p>
            <a:pPr lvl="0" algn="ctr"/>
            <a:r>
              <a:rPr lang="en-US" sz="2400" b="1" dirty="0">
                <a:solidFill>
                  <a:srgbClr val="0070C0"/>
                </a:solidFill>
                <a:latin typeface="Times New Roman" panose="02020603050405020304" pitchFamily="18" charset="0"/>
                <a:ea typeface="Calibri"/>
                <a:cs typeface="Times New Roman" panose="02020603050405020304" pitchFamily="18" charset="0"/>
              </a:rPr>
              <a:t>Arrangement of phospholipid molecules makes up the lipid bilayer</a:t>
            </a:r>
            <a:r>
              <a:rPr lang="en-US" b="1" dirty="0">
                <a:solidFill>
                  <a:srgbClr val="0070C0"/>
                </a:solidFill>
                <a:latin typeface="Times New Roman" panose="02020603050405020304" pitchFamily="18" charset="0"/>
                <a:ea typeface="Calibri"/>
                <a:cs typeface="Times New Roman" panose="02020603050405020304" pitchFamily="18" charset="0"/>
              </a:rPr>
              <a:t>.</a:t>
            </a:r>
            <a:endParaRPr lang="ar-IQ"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1A0C45-54BC-462E-A264-4FAB5A3D4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6632"/>
            <a:ext cx="8172400" cy="5128305"/>
          </a:xfrm>
          <a:prstGeom prst="rect">
            <a:avLst/>
          </a:prstGeom>
        </p:spPr>
      </p:pic>
    </p:spTree>
    <p:extLst>
      <p:ext uri="{BB962C8B-B14F-4D97-AF65-F5344CB8AC3E}">
        <p14:creationId xmlns:p14="http://schemas.microsoft.com/office/powerpoint/2010/main" val="183726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757" y="457201"/>
            <a:ext cx="7704667" cy="1027583"/>
          </a:xfrm>
          <a:solidFill>
            <a:schemeClr val="accent5"/>
          </a:solidFill>
        </p:spPr>
        <p:txBody>
          <a:bodyPr>
            <a:normAutofit/>
          </a:bodyPr>
          <a:lstStyle/>
          <a:p>
            <a:pPr algn="l"/>
            <a:r>
              <a:rPr lang="en-US" sz="3600" b="1" dirty="0">
                <a:solidFill>
                  <a:prstClr val="black"/>
                </a:solidFill>
                <a:latin typeface="Times New Roman" pitchFamily="18" charset="0"/>
                <a:ea typeface="Calibri"/>
                <a:cs typeface="Times New Roman" pitchFamily="18" charset="0"/>
              </a:rPr>
              <a:t>Cholesterol</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612648" y="1759558"/>
            <a:ext cx="8153400" cy="5053818"/>
          </a:xfrm>
        </p:spPr>
        <p:txBody>
          <a:bodyPr>
            <a:normAutofit/>
          </a:bodyPr>
          <a:lstStyle/>
          <a:p>
            <a:pPr marL="0" lvl="0" indent="0" algn="l">
              <a:buNone/>
            </a:pPr>
            <a:r>
              <a:rPr lang="en-US" sz="3200" dirty="0">
                <a:latin typeface="Times New Roman" panose="02020603050405020304" pitchFamily="18" charset="0"/>
                <a:ea typeface="Calibri"/>
                <a:cs typeface="Times New Roman" panose="02020603050405020304" pitchFamily="18" charset="0"/>
              </a:rPr>
              <a:t>Is a very important component of cell membranes, often at nearly 1:1 ratio with the phospholipids in plasma membrane. </a:t>
            </a:r>
          </a:p>
          <a:p>
            <a:pPr marL="0" lvl="0" indent="0" algn="l">
              <a:buNone/>
            </a:pPr>
            <a:endParaRPr lang="en-US" sz="3200" dirty="0">
              <a:solidFill>
                <a:prstClr val="black"/>
              </a:solidFill>
              <a:latin typeface="Times New Roman" panose="02020603050405020304" pitchFamily="18" charset="0"/>
              <a:ea typeface="Calibri"/>
              <a:cs typeface="Times New Roman" panose="02020603050405020304" pitchFamily="18" charset="0"/>
            </a:endParaRPr>
          </a:p>
          <a:p>
            <a:pPr marL="0" lvl="0" indent="0" algn="l">
              <a:buNone/>
            </a:pPr>
            <a:r>
              <a:rPr lang="en-US" sz="3200" dirty="0">
                <a:solidFill>
                  <a:prstClr val="black"/>
                </a:solidFill>
                <a:latin typeface="Times New Roman" panose="02020603050405020304" pitchFamily="18" charset="0"/>
                <a:ea typeface="Calibri"/>
                <a:cs typeface="Times New Roman" panose="02020603050405020304" pitchFamily="18" charset="0"/>
              </a:rPr>
              <a:t>Cholesterol molecules are made up of four rings of hydrogen and carbon atoms.</a:t>
            </a:r>
          </a:p>
          <a:p>
            <a:pPr marL="0" lvl="0" indent="0" algn="l">
              <a:buNone/>
            </a:pPr>
            <a:endParaRPr lang="en-US" sz="3600"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396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6164" y="2107922"/>
            <a:ext cx="4176122" cy="349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476672"/>
            <a:ext cx="7416824" cy="1077218"/>
          </a:xfrm>
          <a:prstGeom prst="rect">
            <a:avLst/>
          </a:prstGeom>
        </p:spPr>
        <p:txBody>
          <a:bodyPr wrap="square">
            <a:spAutoFit/>
          </a:bodyPr>
          <a:lstStyle/>
          <a:p>
            <a:pPr lvl="0" algn="l">
              <a:spcBef>
                <a:spcPts val="700"/>
              </a:spcBef>
              <a:buClr>
                <a:srgbClr val="DD8047"/>
              </a:buClr>
              <a:buSzPct val="60000"/>
            </a:pPr>
            <a:r>
              <a:rPr lang="en-US" sz="3200" dirty="0">
                <a:solidFill>
                  <a:prstClr val="black"/>
                </a:solidFill>
                <a:latin typeface="Times New Roman" panose="02020603050405020304" pitchFamily="18" charset="0"/>
                <a:ea typeface="Calibri"/>
                <a:cs typeface="Times New Roman" pitchFamily="18" charset="0"/>
              </a:rPr>
              <a:t>They are hydrophobic and are found among the hydrophobic tails in the lipid bilayer.</a:t>
            </a:r>
          </a:p>
        </p:txBody>
      </p:sp>
    </p:spTree>
    <p:extLst>
      <p:ext uri="{BB962C8B-B14F-4D97-AF65-F5344CB8AC3E}">
        <p14:creationId xmlns:p14="http://schemas.microsoft.com/office/powerpoint/2010/main" val="384727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188640"/>
            <a:ext cx="8640960" cy="5760640"/>
          </a:xfrm>
        </p:spPr>
        <p:txBody>
          <a:bodyPr>
            <a:noAutofit/>
          </a:bodyPr>
          <a:lstStyle/>
          <a:p>
            <a:pPr marL="0" lvl="0" indent="0" algn="l">
              <a:buNone/>
            </a:pPr>
            <a:endParaRPr lang="en-US" sz="3200" dirty="0">
              <a:solidFill>
                <a:srgbClr val="C00000"/>
              </a:solidFill>
              <a:latin typeface="Times New Roman" pitchFamily="18" charset="0"/>
              <a:ea typeface="Calibri"/>
              <a:cs typeface="Times New Roman" pitchFamily="18" charset="0"/>
            </a:endParaRPr>
          </a:p>
          <a:p>
            <a:pPr marL="0" lvl="0" indent="0" algn="l">
              <a:buNone/>
            </a:pPr>
            <a:r>
              <a:rPr lang="en-US" sz="3200" b="1" dirty="0">
                <a:solidFill>
                  <a:srgbClr val="C00000"/>
                </a:solidFill>
                <a:latin typeface="Times New Roman" pitchFamily="18" charset="0"/>
                <a:ea typeface="Calibri"/>
                <a:cs typeface="Times New Roman" pitchFamily="18" charset="0"/>
              </a:rPr>
              <a:t>Cholesterol molecules are important for:</a:t>
            </a:r>
          </a:p>
          <a:p>
            <a:pPr marL="0" lvl="0" indent="0" algn="l">
              <a:buNone/>
            </a:pPr>
            <a:endParaRPr lang="en-US"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Maintaining the consistency of the cell membrane.</a:t>
            </a:r>
          </a:p>
          <a:p>
            <a:pPr marL="0" lvl="0" indent="0" algn="l">
              <a:buNone/>
            </a:pPr>
            <a:r>
              <a:rPr lang="en-US" sz="3200" dirty="0">
                <a:solidFill>
                  <a:prstClr val="black"/>
                </a:solidFill>
                <a:latin typeface="Times New Roman" pitchFamily="18" charset="0"/>
                <a:ea typeface="Calibri"/>
                <a:cs typeface="Times New Roman" pitchFamily="18" charset="0"/>
              </a:rPr>
              <a:t>keep the phospholipid tails from coming into contact and solidifying.</a:t>
            </a:r>
          </a:p>
          <a:p>
            <a:pPr marL="0" lvl="0" indent="0" algn="l">
              <a:buNone/>
            </a:pPr>
            <a:endParaRPr lang="ar-IQ"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They strengthen the membrane. Who is that?</a:t>
            </a:r>
          </a:p>
          <a:p>
            <a:pPr marL="0" lvl="0" indent="0" algn="l">
              <a:lnSpc>
                <a:spcPct val="115000"/>
              </a:lnSpc>
              <a:spcAft>
                <a:spcPts val="1000"/>
              </a:spcAft>
              <a:buNone/>
            </a:pPr>
            <a:r>
              <a:rPr lang="en-US" sz="3200" dirty="0">
                <a:solidFill>
                  <a:prstClr val="black"/>
                </a:solidFill>
                <a:latin typeface="Times New Roman" pitchFamily="18" charset="0"/>
                <a:ea typeface="Calibri"/>
                <a:cs typeface="Times New Roman" pitchFamily="18" charset="0"/>
              </a:rPr>
              <a:t>by ensures that the cell membrane stays fluid and flexible.</a:t>
            </a:r>
          </a:p>
        </p:txBody>
      </p:sp>
    </p:spTree>
    <p:extLst>
      <p:ext uri="{BB962C8B-B14F-4D97-AF65-F5344CB8AC3E}">
        <p14:creationId xmlns:p14="http://schemas.microsoft.com/office/powerpoint/2010/main" val="24457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57201"/>
            <a:ext cx="7704667" cy="883567"/>
          </a:xfrm>
          <a:solidFill>
            <a:schemeClr val="accent5"/>
          </a:solidFill>
        </p:spPr>
        <p:txBody>
          <a:bodyPr>
            <a:normAutofit/>
          </a:bodyPr>
          <a:lstStyle/>
          <a:p>
            <a:pPr algn="l"/>
            <a:r>
              <a:rPr lang="en-US" sz="3600" b="1" dirty="0">
                <a:solidFill>
                  <a:schemeClr val="tx1"/>
                </a:solidFill>
                <a:latin typeface="Times New Roman" pitchFamily="18" charset="0"/>
                <a:ea typeface="Calibri"/>
                <a:cs typeface="Times New Roman" pitchFamily="18" charset="0"/>
              </a:rPr>
              <a:t>proteins</a:t>
            </a:r>
            <a:endParaRPr lang="ar-IQ"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903480" y="1340768"/>
            <a:ext cx="8133016" cy="4365104"/>
          </a:xfrm>
        </p:spPr>
        <p:txBody>
          <a:bodyPr>
            <a:normAutofit/>
          </a:bodyPr>
          <a:lstStyle/>
          <a:p>
            <a:pPr marL="0" indent="0" algn="l">
              <a:buNone/>
            </a:pPr>
            <a:endParaRPr lang="en-US" sz="3600" b="1" dirty="0">
              <a:latin typeface="Times New Roman"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There are two main types of protein in P.M</a:t>
            </a:r>
          </a:p>
          <a:p>
            <a:pPr marL="0" indent="0" algn="l">
              <a:buNone/>
            </a:pPr>
            <a:endParaRPr lang="en-US" sz="3200" b="1" dirty="0">
              <a:latin typeface="Times New Roman" pitchFamily="18" charset="0"/>
              <a:ea typeface="Calibri"/>
              <a:cs typeface="Times New Roman" pitchFamily="18" charset="0"/>
            </a:endParaRPr>
          </a:p>
          <a:p>
            <a:pPr marL="0" indent="0" algn="l">
              <a:buNone/>
            </a:pPr>
            <a:r>
              <a:rPr lang="en-US" sz="3200" b="1" dirty="0">
                <a:solidFill>
                  <a:schemeClr val="accent4"/>
                </a:solidFill>
                <a:latin typeface="Times New Roman" pitchFamily="18" charset="0"/>
                <a:ea typeface="Calibri"/>
                <a:cs typeface="Times New Roman" pitchFamily="18" charset="0"/>
              </a:rPr>
              <a:t>1-Integral proteins </a:t>
            </a:r>
            <a:r>
              <a:rPr lang="en-US" sz="3200" dirty="0">
                <a:latin typeface="Times New Roman" pitchFamily="18" charset="0"/>
                <a:ea typeface="Calibri"/>
                <a:cs typeface="Times New Roman" pitchFamily="18" charset="0"/>
              </a:rPr>
              <a:t>are located in the lipid bilayer,</a:t>
            </a:r>
            <a:r>
              <a:rPr lang="en-US" sz="3200" dirty="0">
                <a:latin typeface="Times New Roman" pitchFamily="18" charset="0"/>
                <a:ea typeface="Times New Roman"/>
                <a:cs typeface="Times New Roman" pitchFamily="18" charset="0"/>
              </a:rPr>
              <a:t> penetrate the hydrophobic core and often span or extent through the membrane.</a:t>
            </a:r>
          </a:p>
        </p:txBody>
      </p:sp>
    </p:spTree>
    <p:extLst>
      <p:ext uri="{BB962C8B-B14F-4D97-AF65-F5344CB8AC3E}">
        <p14:creationId xmlns:p14="http://schemas.microsoft.com/office/powerpoint/2010/main" val="14122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196752"/>
            <a:ext cx="7704667" cy="3456384"/>
          </a:xfrm>
        </p:spPr>
        <p:txBody>
          <a:bodyPr>
            <a:normAutofit/>
          </a:bodyPr>
          <a:lstStyle/>
          <a:p>
            <a:pPr marL="0" indent="0" algn="l">
              <a:buNone/>
            </a:pPr>
            <a:r>
              <a:rPr kumimoji="0" lang="en-US" sz="3200" b="1" i="0" u="none" strike="noStrike" kern="1200" cap="none" spc="0" normalizeH="0" baseline="0" noProof="0" dirty="0">
                <a:ln>
                  <a:noFill/>
                </a:ln>
                <a:solidFill>
                  <a:srgbClr val="9B8357"/>
                </a:solidFill>
                <a:effectLst/>
                <a:uLnTx/>
                <a:uFillTx/>
                <a:latin typeface="Times New Roman" pitchFamily="18" charset="0"/>
                <a:ea typeface="Calibri"/>
                <a:cs typeface="Times New Roman" pitchFamily="18" charset="0"/>
              </a:rPr>
              <a:t>1-Integral proteins</a:t>
            </a:r>
            <a:endParaRPr lang="en-US" sz="3200" dirty="0">
              <a:solidFill>
                <a:prstClr val="black"/>
              </a:solidFill>
              <a:latin typeface="Times New Roman" pitchFamily="18" charset="0"/>
              <a:ea typeface="Calibri"/>
              <a:cs typeface="Times New Roman" pitchFamily="18" charset="0"/>
            </a:endParaRPr>
          </a:p>
          <a:p>
            <a:pPr marL="0" indent="0" algn="l">
              <a:buNone/>
            </a:pPr>
            <a:endParaRPr lang="en-US" sz="3200" dirty="0">
              <a:solidFill>
                <a:prstClr val="black"/>
              </a:solidFill>
              <a:latin typeface="Times New Roman" pitchFamily="18" charset="0"/>
              <a:ea typeface="Calibri"/>
              <a:cs typeface="Times New Roman" pitchFamily="18" charset="0"/>
            </a:endParaRPr>
          </a:p>
          <a:p>
            <a:pPr marL="0" indent="0" algn="l">
              <a:buNone/>
            </a:pPr>
            <a:r>
              <a:rPr lang="en-US" sz="3200" dirty="0">
                <a:solidFill>
                  <a:prstClr val="black"/>
                </a:solidFill>
                <a:latin typeface="Times New Roman" pitchFamily="18" charset="0"/>
                <a:ea typeface="Calibri"/>
                <a:cs typeface="Times New Roman" pitchFamily="18" charset="0"/>
              </a:rPr>
              <a:t>They have </a:t>
            </a:r>
            <a:r>
              <a:rPr lang="en-US" sz="3200" dirty="0">
                <a:solidFill>
                  <a:srgbClr val="C00000"/>
                </a:solidFill>
                <a:latin typeface="Times New Roman" pitchFamily="18" charset="0"/>
                <a:ea typeface="Calibri"/>
                <a:cs typeface="Times New Roman" pitchFamily="18" charset="0"/>
              </a:rPr>
              <a:t>polar</a:t>
            </a:r>
            <a:r>
              <a:rPr lang="en-US" sz="3200" dirty="0">
                <a:solidFill>
                  <a:prstClr val="black"/>
                </a:solidFill>
                <a:latin typeface="Times New Roman" pitchFamily="18" charset="0"/>
                <a:ea typeface="Calibri"/>
                <a:cs typeface="Times New Roman" pitchFamily="18" charset="0"/>
              </a:rPr>
              <a:t> amino acid side chains associated with water  molecules and </a:t>
            </a:r>
            <a:r>
              <a:rPr lang="en-US" sz="3200" dirty="0">
                <a:solidFill>
                  <a:srgbClr val="C00000"/>
                </a:solidFill>
                <a:latin typeface="Times New Roman" pitchFamily="18" charset="0"/>
                <a:ea typeface="Calibri"/>
                <a:cs typeface="Times New Roman" pitchFamily="18" charset="0"/>
              </a:rPr>
              <a:t>nonpolar</a:t>
            </a:r>
            <a:r>
              <a:rPr lang="en-US" sz="3200" dirty="0">
                <a:solidFill>
                  <a:prstClr val="black"/>
                </a:solidFill>
                <a:latin typeface="Times New Roman" pitchFamily="18" charset="0"/>
                <a:ea typeface="Calibri"/>
                <a:cs typeface="Times New Roman" pitchFamily="18" charset="0"/>
              </a:rPr>
              <a:t> regions in the interior associated with nonpolar fatty acid chain.</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210489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548680"/>
            <a:ext cx="7704667" cy="4124904"/>
          </a:xfrm>
        </p:spPr>
        <p:txBody>
          <a:bodyPr>
            <a:noAutofit/>
          </a:bodyPr>
          <a:lstStyle/>
          <a:p>
            <a:pPr marL="0" indent="0" algn="l">
              <a:buNone/>
            </a:pPr>
            <a:endParaRPr lang="en-US" sz="3200" dirty="0">
              <a:latin typeface="Times New Roman" panose="02020603050405020304" pitchFamily="18" charset="0"/>
              <a:ea typeface="Calibri"/>
              <a:cs typeface="Times New Roman" pitchFamily="18" charset="0"/>
            </a:endParaRPr>
          </a:p>
          <a:p>
            <a:pPr marL="0" indent="0" algn="l">
              <a:buNone/>
            </a:pPr>
            <a:r>
              <a:rPr lang="en-US" sz="3200" b="1" dirty="0">
                <a:solidFill>
                  <a:srgbClr val="9B8357"/>
                </a:solidFill>
                <a:latin typeface="Times New Roman" pitchFamily="18" charset="0"/>
                <a:ea typeface="Calibri"/>
                <a:cs typeface="Times New Roman" pitchFamily="18" charset="0"/>
              </a:rPr>
              <a:t>1-Integral proteins</a:t>
            </a:r>
            <a:endParaRPr lang="en-US" sz="3200" dirty="0">
              <a:latin typeface="Times New Roman" panose="02020603050405020304" pitchFamily="18" charset="0"/>
              <a:ea typeface="Calibri"/>
              <a:cs typeface="Times New Roman" pitchFamily="18" charset="0"/>
            </a:endParaRPr>
          </a:p>
          <a:p>
            <a:pPr marL="0" indent="0" algn="l">
              <a:buNone/>
            </a:pPr>
            <a:r>
              <a:rPr lang="en-US" sz="3200" dirty="0">
                <a:latin typeface="Times New Roman" panose="02020603050405020304" pitchFamily="18" charset="0"/>
                <a:ea typeface="Calibri"/>
                <a:cs typeface="Times New Roman" pitchFamily="18" charset="0"/>
              </a:rPr>
              <a:t>Some integral proteins span the membrane one time, they are called </a:t>
            </a:r>
            <a:r>
              <a:rPr lang="en-US" sz="3200" b="1" dirty="0">
                <a:solidFill>
                  <a:srgbClr val="0070C0"/>
                </a:solidFill>
                <a:latin typeface="Times New Roman" panose="02020603050405020304" pitchFamily="18" charset="0"/>
                <a:ea typeface="Calibri"/>
                <a:cs typeface="Times New Roman" pitchFamily="18" charset="0"/>
              </a:rPr>
              <a:t>one-pass transmembrane proteins</a:t>
            </a:r>
            <a:r>
              <a:rPr lang="en-US" sz="3200" dirty="0">
                <a:solidFill>
                  <a:srgbClr val="0070C0"/>
                </a:solidFill>
                <a:latin typeface="Times New Roman" panose="02020603050405020304" pitchFamily="18" charset="0"/>
                <a:ea typeface="Calibri"/>
                <a:cs typeface="Times New Roman" pitchFamily="18" charset="0"/>
              </a:rPr>
              <a:t> .</a:t>
            </a:r>
          </a:p>
          <a:p>
            <a:pPr marL="0" indent="0" algn="l">
              <a:buNone/>
            </a:pPr>
            <a:endParaRPr lang="en-US" sz="3200" dirty="0">
              <a:latin typeface="Times New Roman"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Other integral proteins span the membrane more times , they are called </a:t>
            </a:r>
            <a:r>
              <a:rPr lang="en-US" sz="3200" b="1" dirty="0">
                <a:solidFill>
                  <a:srgbClr val="0070C0"/>
                </a:solidFill>
                <a:latin typeface="Times New Roman" panose="02020603050405020304" pitchFamily="18" charset="0"/>
                <a:ea typeface="Calibri"/>
                <a:cs typeface="Times New Roman" pitchFamily="18" charset="0"/>
              </a:rPr>
              <a:t>multi-pass transmembrane proteins.</a:t>
            </a:r>
            <a:endParaRPr lang="ar-IQ"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07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88640"/>
            <a:ext cx="7704667" cy="1440160"/>
          </a:xfrm>
          <a:solidFill>
            <a:schemeClr val="accent5"/>
          </a:solidFill>
        </p:spPr>
        <p:txBody>
          <a:bodyPr>
            <a:normAutofit/>
          </a:bodyPr>
          <a:lstStyle/>
          <a:p>
            <a:pPr lvl="0" algn="l">
              <a:spcBef>
                <a:spcPct val="20000"/>
              </a:spcBef>
            </a:pPr>
            <a:r>
              <a:rPr lang="en-US" dirty="0">
                <a:solidFill>
                  <a:prstClr val="black"/>
                </a:solidFill>
                <a:latin typeface="Times New Roman" pitchFamily="18" charset="0"/>
                <a:cs typeface="Times New Roman" pitchFamily="18" charset="0"/>
              </a:rPr>
              <a:t>Objectives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982133" y="2204864"/>
            <a:ext cx="7704667" cy="3332816"/>
          </a:xfrm>
        </p:spPr>
        <p:txBody>
          <a:bodyPr/>
          <a:lstStyle/>
          <a:p>
            <a:pPr marL="0" lvl="0" indent="0" algn="l">
              <a:buNone/>
            </a:pPr>
            <a:r>
              <a:rPr lang="en-US" sz="3200" dirty="0">
                <a:solidFill>
                  <a:prstClr val="black"/>
                </a:solidFill>
                <a:latin typeface="Times New Roman" pitchFamily="18" charset="0"/>
                <a:cs typeface="Times New Roman" pitchFamily="18" charset="0"/>
              </a:rPr>
              <a:t>Structure of PM</a:t>
            </a:r>
          </a:p>
          <a:p>
            <a:pPr marL="0" lvl="0" indent="0" algn="l">
              <a:buNone/>
            </a:pPr>
            <a:endParaRPr lang="en-US" sz="3200" dirty="0">
              <a:solidFill>
                <a:prstClr val="black"/>
              </a:solidFill>
              <a:latin typeface="Times New Roman" pitchFamily="18" charset="0"/>
              <a:cs typeface="Times New Roman" pitchFamily="18" charset="0"/>
            </a:endParaRPr>
          </a:p>
          <a:p>
            <a:pPr marL="0" lvl="0" indent="0" algn="l">
              <a:buNone/>
            </a:pPr>
            <a:r>
              <a:rPr lang="en-US" sz="3200" dirty="0">
                <a:solidFill>
                  <a:prstClr val="black"/>
                </a:solidFill>
                <a:latin typeface="Times New Roman" pitchFamily="18" charset="0"/>
                <a:cs typeface="Times New Roman" pitchFamily="18" charset="0"/>
              </a:rPr>
              <a:t>Function of PM</a:t>
            </a:r>
            <a:endParaRPr lang="ar-IQ" sz="3200" dirty="0">
              <a:solidFill>
                <a:prstClr val="black"/>
              </a:solidFill>
              <a:latin typeface="Times New Roman" pitchFamily="18" charset="0"/>
              <a:cs typeface="Times New Roman" pitchFamily="18" charset="0"/>
            </a:endParaRPr>
          </a:p>
          <a:p>
            <a:pPr marL="0" indent="0" algn="l">
              <a:buNone/>
            </a:pPr>
            <a:endParaRPr lang="ar-IQ" dirty="0"/>
          </a:p>
        </p:txBody>
      </p:sp>
    </p:spTree>
    <p:extLst>
      <p:ext uri="{BB962C8B-B14F-4D97-AF65-F5344CB8AC3E}">
        <p14:creationId xmlns:p14="http://schemas.microsoft.com/office/powerpoint/2010/main" val="36680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032288"/>
            <a:ext cx="7992699" cy="3332816"/>
          </a:xfrm>
        </p:spPr>
        <p:txBody>
          <a:bodyPr>
            <a:noAutofit/>
          </a:bodyPr>
          <a:lstStyle/>
          <a:p>
            <a:pPr marL="0" indent="0" algn="l">
              <a:buNone/>
            </a:pPr>
            <a:r>
              <a:rPr lang="en-US" sz="3200" b="1" dirty="0">
                <a:solidFill>
                  <a:schemeClr val="accent4"/>
                </a:solidFill>
                <a:latin typeface="Times New Roman" pitchFamily="18" charset="0"/>
                <a:ea typeface="Calibri"/>
                <a:cs typeface="Times New Roman" pitchFamily="18" charset="0"/>
              </a:rPr>
              <a:t>2-Peripheral proteins</a:t>
            </a:r>
            <a:r>
              <a:rPr lang="en-US" sz="3200" dirty="0">
                <a:solidFill>
                  <a:schemeClr val="accent4"/>
                </a:solidFill>
                <a:latin typeface="Times New Roman" pitchFamily="18" charset="0"/>
                <a:ea typeface="Calibri"/>
                <a:cs typeface="Times New Roman" pitchFamily="18" charset="0"/>
              </a:rPr>
              <a:t> </a:t>
            </a:r>
          </a:p>
          <a:p>
            <a:pPr marL="0" indent="0" algn="l">
              <a:buNone/>
            </a:pPr>
            <a:r>
              <a:rPr lang="en-US" sz="3200" dirty="0">
                <a:latin typeface="Times New Roman" pitchFamily="18" charset="0"/>
                <a:ea typeface="Calibri"/>
                <a:cs typeface="Times New Roman" pitchFamily="18" charset="0"/>
              </a:rPr>
              <a:t> </a:t>
            </a:r>
          </a:p>
          <a:p>
            <a:pPr marL="0" indent="0" algn="l">
              <a:buNone/>
            </a:pPr>
            <a:r>
              <a:rPr lang="en-US" sz="3200" dirty="0">
                <a:latin typeface="Times New Roman" pitchFamily="18" charset="0"/>
                <a:ea typeface="Calibri"/>
                <a:cs typeface="Times New Roman" pitchFamily="18" charset="0"/>
              </a:rPr>
              <a:t>They are outside of the lipid bilayer.</a:t>
            </a:r>
          </a:p>
          <a:p>
            <a:pPr marL="0" indent="0" algn="l">
              <a:buNone/>
            </a:pPr>
            <a:endParaRPr lang="ar-IQ" sz="3200" dirty="0">
              <a:latin typeface="Times New Roman"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Can be found on either side of the lipid bilayer.</a:t>
            </a:r>
          </a:p>
          <a:p>
            <a:pPr marL="0" indent="0" algn="l">
              <a:buNone/>
            </a:pPr>
            <a:r>
              <a:rPr lang="en-US" sz="3200" dirty="0">
                <a:latin typeface="Times New Roman" pitchFamily="18" charset="0"/>
                <a:ea typeface="Calibri"/>
                <a:cs typeface="Times New Roman" pitchFamily="18" charset="0"/>
              </a:rPr>
              <a:t> </a:t>
            </a:r>
          </a:p>
          <a:p>
            <a:pPr marL="0" indent="0" algn="l">
              <a:buNone/>
            </a:pPr>
            <a:r>
              <a:rPr lang="en-US" sz="3200" dirty="0">
                <a:latin typeface="Times New Roman" pitchFamily="18" charset="0"/>
                <a:ea typeface="Calibri"/>
                <a:cs typeface="Times New Roman" pitchFamily="18" charset="0"/>
              </a:rPr>
              <a:t>Not associated with nonpolar region of the lipids bilayer. </a:t>
            </a:r>
          </a:p>
          <a:p>
            <a:pPr marL="0" indent="0" algn="l">
              <a:buNone/>
            </a:pPr>
            <a:endParaRPr lang="en-US" sz="3600" dirty="0">
              <a:latin typeface="Times New Roman" pitchFamily="18" charset="0"/>
              <a:ea typeface="Calibri"/>
              <a:cs typeface="Times New Roman" pitchFamily="18" charset="0"/>
            </a:endParaRPr>
          </a:p>
          <a:p>
            <a:pPr marL="0" indent="0" algn="l">
              <a:buNone/>
            </a:pPr>
            <a:endParaRPr lang="ar-IQ" sz="3600" dirty="0"/>
          </a:p>
        </p:txBody>
      </p:sp>
    </p:spTree>
    <p:extLst>
      <p:ext uri="{BB962C8B-B14F-4D97-AF65-F5344CB8AC3E}">
        <p14:creationId xmlns:p14="http://schemas.microsoft.com/office/powerpoint/2010/main" val="84219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57201"/>
            <a:ext cx="8161867" cy="1171599"/>
          </a:xfrm>
          <a:solidFill>
            <a:schemeClr val="accent5"/>
          </a:solidFill>
        </p:spPr>
        <p:txBody>
          <a:bodyPr>
            <a:noAutofit/>
          </a:bodyPr>
          <a:lstStyle/>
          <a:p>
            <a:pPr algn="l" rtl="0">
              <a:spcAft>
                <a:spcPts val="0"/>
              </a:spcAft>
            </a:pPr>
            <a:r>
              <a:rPr lang="en-US" sz="3600" b="1" dirty="0">
                <a:solidFill>
                  <a:schemeClr val="tx1"/>
                </a:solidFill>
                <a:latin typeface="Times New Roman" panose="02020603050405020304" pitchFamily="18" charset="0"/>
                <a:ea typeface="Times New Roman"/>
                <a:cs typeface="Times New Roman" panose="02020603050405020304" pitchFamily="18" charset="0"/>
              </a:rPr>
              <a:t>The Functions and importance of proteins </a:t>
            </a:r>
            <a:endParaRPr lang="en-US" sz="3600" dirty="0">
              <a:solidFill>
                <a:schemeClr val="tx1"/>
              </a:solidFill>
              <a:latin typeface="Times New Roman" panose="02020603050405020304" pitchFamily="18" charset="0"/>
              <a:ea typeface="Calibri"/>
              <a:cs typeface="Times New Roman" panose="02020603050405020304" pitchFamily="18" charset="0"/>
            </a:endParaRPr>
          </a:p>
        </p:txBody>
      </p:sp>
      <p:sp>
        <p:nvSpPr>
          <p:cNvPr id="3" name="Content Placeholder 2"/>
          <p:cNvSpPr>
            <a:spLocks noGrp="1"/>
          </p:cNvSpPr>
          <p:nvPr>
            <p:ph idx="1"/>
          </p:nvPr>
        </p:nvSpPr>
        <p:spPr>
          <a:xfrm>
            <a:off x="982133" y="2060848"/>
            <a:ext cx="7704667" cy="3600400"/>
          </a:xfrm>
        </p:spPr>
        <p:txBody>
          <a:bodyPr>
            <a:normAutofit fontScale="70000" lnSpcReduction="20000"/>
          </a:bodyPr>
          <a:lstStyle/>
          <a:p>
            <a:pPr marL="0" indent="0" algn="l">
              <a:lnSpc>
                <a:spcPct val="115000"/>
              </a:lnSpc>
              <a:spcAft>
                <a:spcPts val="1000"/>
              </a:spcAft>
              <a:buNone/>
            </a:pPr>
            <a:r>
              <a:rPr lang="en-US" sz="4600" dirty="0">
                <a:latin typeface="Times New Roman" pitchFamily="18" charset="0"/>
                <a:ea typeface="Calibri"/>
                <a:cs typeface="Times New Roman" pitchFamily="18" charset="0"/>
              </a:rPr>
              <a:t>Membrane proteins which are located in specialized patches of membrane can function as </a:t>
            </a:r>
            <a:r>
              <a:rPr lang="en-US" sz="4600" b="1" dirty="0">
                <a:solidFill>
                  <a:srgbClr val="00B0F0"/>
                </a:solidFill>
                <a:latin typeface="Times New Roman" pitchFamily="18" charset="0"/>
                <a:ea typeface="Calibri"/>
                <a:cs typeface="Times New Roman" pitchFamily="18" charset="0"/>
              </a:rPr>
              <a:t>enzymes</a:t>
            </a:r>
            <a:r>
              <a:rPr lang="en-US" sz="4600" dirty="0">
                <a:latin typeface="Times New Roman" pitchFamily="18" charset="0"/>
                <a:ea typeface="Calibri"/>
                <a:cs typeface="Times New Roman" pitchFamily="18" charset="0"/>
              </a:rPr>
              <a:t> to speed up chemical reactions.</a:t>
            </a:r>
          </a:p>
          <a:p>
            <a:pPr marL="0" indent="0" algn="l">
              <a:lnSpc>
                <a:spcPct val="115000"/>
              </a:lnSpc>
              <a:spcAft>
                <a:spcPts val="1000"/>
              </a:spcAft>
              <a:buNone/>
            </a:pPr>
            <a:endParaRPr lang="en-US" sz="4600" dirty="0">
              <a:solidFill>
                <a:schemeClr val="accent4">
                  <a:lumMod val="75000"/>
                </a:schemeClr>
              </a:solidFill>
              <a:latin typeface="Times New Roman" pitchFamily="18" charset="0"/>
              <a:ea typeface="Calibri"/>
              <a:cs typeface="Times New Roman" pitchFamily="18" charset="0"/>
            </a:endParaRPr>
          </a:p>
          <a:p>
            <a:pPr marL="0" indent="0" algn="l">
              <a:lnSpc>
                <a:spcPct val="115000"/>
              </a:lnSpc>
              <a:spcAft>
                <a:spcPts val="1000"/>
              </a:spcAft>
              <a:buNone/>
            </a:pPr>
            <a:r>
              <a:rPr lang="en-US" sz="4600" b="1" dirty="0">
                <a:solidFill>
                  <a:srgbClr val="0070C0"/>
                </a:solidFill>
                <a:latin typeface="Times New Roman" pitchFamily="18" charset="0"/>
                <a:ea typeface="Calibri"/>
                <a:cs typeface="Times New Roman" pitchFamily="18" charset="0"/>
              </a:rPr>
              <a:t>Structural proteins</a:t>
            </a:r>
            <a:r>
              <a:rPr lang="en-US" sz="4600" dirty="0">
                <a:solidFill>
                  <a:srgbClr val="0070C0"/>
                </a:solidFill>
                <a:latin typeface="Times New Roman" pitchFamily="18" charset="0"/>
                <a:ea typeface="Calibri"/>
                <a:cs typeface="Times New Roman" pitchFamily="18" charset="0"/>
              </a:rPr>
              <a:t> (linkers) </a:t>
            </a:r>
            <a:r>
              <a:rPr lang="en-US" sz="4600" dirty="0">
                <a:latin typeface="Times New Roman" pitchFamily="18" charset="0"/>
                <a:ea typeface="Calibri"/>
                <a:cs typeface="Times New Roman" pitchFamily="18" charset="0"/>
              </a:rPr>
              <a:t>help to give the cell support and shape.</a:t>
            </a:r>
          </a:p>
          <a:p>
            <a:pPr marL="0" indent="0" algn="l">
              <a:buNone/>
            </a:pPr>
            <a:endParaRPr lang="ar-IQ" sz="3600" dirty="0">
              <a:latin typeface="Times New Roman" pitchFamily="18" charset="0"/>
              <a:cs typeface="Times New Roman" pitchFamily="18" charset="0"/>
            </a:endParaRPr>
          </a:p>
        </p:txBody>
      </p:sp>
    </p:spTree>
    <p:extLst>
      <p:ext uri="{BB962C8B-B14F-4D97-AF65-F5344CB8AC3E}">
        <p14:creationId xmlns:p14="http://schemas.microsoft.com/office/powerpoint/2010/main" val="4810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6632"/>
            <a:ext cx="8568952" cy="6153547"/>
          </a:xfrm>
        </p:spPr>
        <p:txBody>
          <a:bodyPr>
            <a:noAutofit/>
          </a:bodyPr>
          <a:lstStyle/>
          <a:p>
            <a:pPr marL="0" indent="0" algn="l">
              <a:buNone/>
            </a:pPr>
            <a:endParaRPr lang="en-US" sz="3200" b="1" dirty="0">
              <a:solidFill>
                <a:srgbClr val="0070C0"/>
              </a:solidFill>
              <a:latin typeface="Times New Roman" panose="02020603050405020304" pitchFamily="18" charset="0"/>
              <a:ea typeface="Calibri"/>
              <a:cs typeface="Times New Roman" pitchFamily="18" charset="0"/>
            </a:endParaRPr>
          </a:p>
          <a:p>
            <a:pPr marL="0" indent="0" algn="l">
              <a:buNone/>
            </a:pPr>
            <a:r>
              <a:rPr lang="en-US" sz="3200" b="1" dirty="0">
                <a:solidFill>
                  <a:srgbClr val="0070C0"/>
                </a:solidFill>
                <a:latin typeface="Times New Roman" panose="02020603050405020304" pitchFamily="18" charset="0"/>
                <a:ea typeface="Calibri"/>
                <a:cs typeface="Times New Roman" pitchFamily="18" charset="0"/>
              </a:rPr>
              <a:t>Receptor proteins</a:t>
            </a:r>
            <a:r>
              <a:rPr lang="en-US" sz="3200" dirty="0">
                <a:solidFill>
                  <a:srgbClr val="0070C0"/>
                </a:solidFill>
                <a:latin typeface="Times New Roman" panose="02020603050405020304" pitchFamily="18" charset="0"/>
                <a:ea typeface="Calibri"/>
                <a:cs typeface="Times New Roman" pitchFamily="18" charset="0"/>
              </a:rPr>
              <a:t> </a:t>
            </a:r>
            <a:r>
              <a:rPr lang="en-US" sz="3200" dirty="0">
                <a:latin typeface="Times New Roman" panose="02020603050405020304" pitchFamily="18" charset="0"/>
                <a:ea typeface="Calibri"/>
                <a:cs typeface="Times New Roman" pitchFamily="18" charset="0"/>
              </a:rPr>
              <a:t>help cells to communicate with their external environment ,by ?</a:t>
            </a:r>
          </a:p>
          <a:p>
            <a:pPr marL="0" indent="0" algn="l">
              <a:lnSpc>
                <a:spcPct val="115000"/>
              </a:lnSpc>
              <a:spcAft>
                <a:spcPts val="1000"/>
              </a:spcAft>
              <a:buNone/>
            </a:pPr>
            <a:r>
              <a:rPr lang="en-US" sz="3200" dirty="0">
                <a:latin typeface="Times New Roman" panose="02020603050405020304" pitchFamily="18" charset="0"/>
                <a:ea typeface="Calibri"/>
                <a:cs typeface="Times New Roman" pitchFamily="18" charset="0"/>
              </a:rPr>
              <a:t>use of hormones</a:t>
            </a:r>
            <a:r>
              <a:rPr lang="en-US" sz="3200" dirty="0">
                <a:solidFill>
                  <a:srgbClr val="FF0000"/>
                </a:solidFill>
                <a:latin typeface="Times New Roman" panose="02020603050405020304" pitchFamily="18" charset="0"/>
                <a:ea typeface="Calibri"/>
                <a:cs typeface="Times New Roman" panose="02020603050405020304" pitchFamily="18" charset="0"/>
              </a:rPr>
              <a:t> </a:t>
            </a:r>
            <a:r>
              <a:rPr lang="en-US" sz="3200" dirty="0">
                <a:latin typeface="Times New Roman" panose="02020603050405020304" pitchFamily="18" charset="0"/>
                <a:ea typeface="Calibri"/>
                <a:cs typeface="Times New Roman" panose="02020603050405020304" pitchFamily="18" charset="0"/>
              </a:rPr>
              <a:t>, neurotransmitters, and other signaling molecules.</a:t>
            </a:r>
            <a:endParaRPr lang="en-US" sz="3200" b="1" dirty="0">
              <a:latin typeface="Times New Roman" panose="02020603050405020304" pitchFamily="18" charset="0"/>
              <a:ea typeface="Calibri"/>
              <a:cs typeface="Times New Roman" pitchFamily="18" charset="0"/>
            </a:endParaRPr>
          </a:p>
          <a:p>
            <a:pPr marL="0" indent="0" algn="l">
              <a:lnSpc>
                <a:spcPct val="115000"/>
              </a:lnSpc>
              <a:spcAft>
                <a:spcPts val="1000"/>
              </a:spcAft>
              <a:buNone/>
            </a:pPr>
            <a:endParaRPr lang="en-US" sz="3200" b="1" dirty="0">
              <a:latin typeface="Times New Roman" panose="02020603050405020304" pitchFamily="18" charset="0"/>
              <a:ea typeface="Calibri"/>
              <a:cs typeface="Times New Roman" pitchFamily="18" charset="0"/>
            </a:endParaRPr>
          </a:p>
          <a:p>
            <a:pPr marL="0" indent="0" algn="l">
              <a:lnSpc>
                <a:spcPct val="115000"/>
              </a:lnSpc>
              <a:spcAft>
                <a:spcPts val="1000"/>
              </a:spcAft>
              <a:buNone/>
            </a:pPr>
            <a:r>
              <a:rPr lang="en-US" sz="3200" b="1" dirty="0">
                <a:solidFill>
                  <a:srgbClr val="0070C0"/>
                </a:solidFill>
                <a:latin typeface="Times New Roman" pitchFamily="18" charset="0"/>
                <a:ea typeface="Calibri"/>
                <a:cs typeface="Times New Roman" pitchFamily="18" charset="0"/>
              </a:rPr>
              <a:t>Transport proteins </a:t>
            </a:r>
            <a:r>
              <a:rPr lang="en-US" sz="3200" dirty="0">
                <a:latin typeface="Times New Roman" panose="02020603050405020304" pitchFamily="18" charset="0"/>
                <a:ea typeface="Calibri"/>
                <a:cs typeface="Times New Roman" pitchFamily="18" charset="0"/>
              </a:rPr>
              <a:t>transport molecules across cell membranes through facilitated diffusion. </a:t>
            </a:r>
          </a:p>
          <a:p>
            <a:pPr marL="0" indent="0" algn="l">
              <a:buNone/>
            </a:pPr>
            <a:endParaRPr lang="en-US" sz="3200" b="1" dirty="0">
              <a:latin typeface="Times New Roman" panose="02020603050405020304" pitchFamily="18" charset="0"/>
              <a:ea typeface="Calibri"/>
              <a:cs typeface="Times New Roman" panose="02020603050405020304" pitchFamily="18" charset="0"/>
            </a:endParaRPr>
          </a:p>
          <a:p>
            <a:pPr marL="0" indent="0" algn="l">
              <a:buNone/>
            </a:pPr>
            <a:r>
              <a:rPr lang="en-US" sz="3200" b="1" dirty="0">
                <a:latin typeface="Times New Roman" panose="02020603050405020304" pitchFamily="18" charset="0"/>
                <a:ea typeface="Calibri"/>
                <a:cs typeface="Times New Roman" panose="02020603050405020304" pitchFamily="18" charset="0"/>
              </a:rPr>
              <a:t> </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8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41552"/>
            <a:ext cx="7704667" cy="5999816"/>
          </a:xfrm>
        </p:spPr>
        <p:txBody>
          <a:bodyPr>
            <a:normAutofit/>
          </a:bodyPr>
          <a:lstStyle/>
          <a:p>
            <a:pPr marL="0" lvl="0" indent="0" algn="l">
              <a:buClr>
                <a:srgbClr val="DD8047"/>
              </a:buClr>
              <a:buNone/>
            </a:pPr>
            <a:r>
              <a:rPr lang="en-US" sz="3200" b="1" dirty="0">
                <a:effectLst/>
                <a:latin typeface="Times New Roman"/>
                <a:ea typeface="Trebuchet MS"/>
                <a:cs typeface="Arial"/>
              </a:rPr>
              <a:t> </a:t>
            </a:r>
            <a:r>
              <a:rPr lang="en-US" sz="3200" b="1" dirty="0">
                <a:solidFill>
                  <a:srgbClr val="0070C0"/>
                </a:solidFill>
                <a:latin typeface="Times New Roman" pitchFamily="18" charset="0"/>
                <a:ea typeface="Trebuchet MS"/>
                <a:cs typeface="Times New Roman" pitchFamily="18" charset="0"/>
              </a:rPr>
              <a:t>Channels</a:t>
            </a:r>
            <a:r>
              <a:rPr lang="en-US" sz="3200" dirty="0">
                <a:latin typeface="Times New Roman" pitchFamily="18" charset="0"/>
                <a:ea typeface="Trebuchet MS"/>
                <a:cs typeface="Times New Roman" pitchFamily="18" charset="0"/>
              </a:rPr>
              <a:t> pores in the membrane that allow </a:t>
            </a:r>
            <a:r>
              <a:rPr lang="en-US" sz="3200" b="1" dirty="0">
                <a:solidFill>
                  <a:srgbClr val="FF0000"/>
                </a:solidFill>
                <a:latin typeface="Times New Roman" pitchFamily="18" charset="0"/>
                <a:ea typeface="Trebuchet MS"/>
                <a:cs typeface="Times New Roman" pitchFamily="18" charset="0"/>
              </a:rPr>
              <a:t>speciﬁc</a:t>
            </a:r>
            <a:r>
              <a:rPr lang="en-US" sz="3200" dirty="0">
                <a:latin typeface="Times New Roman" pitchFamily="18" charset="0"/>
                <a:ea typeface="Trebuchet MS"/>
                <a:cs typeface="Times New Roman" pitchFamily="18" charset="0"/>
              </a:rPr>
              <a:t> substances to enter or leave. </a:t>
            </a:r>
          </a:p>
          <a:p>
            <a:pPr marL="0" lvl="0" indent="0" algn="l">
              <a:buClr>
                <a:srgbClr val="DD8047"/>
              </a:buClr>
              <a:buNone/>
            </a:pPr>
            <a:r>
              <a:rPr lang="en-US" sz="3200" dirty="0">
                <a:latin typeface="Times New Roman" pitchFamily="18" charset="0"/>
                <a:ea typeface="Trebuchet MS"/>
                <a:cs typeface="Times New Roman" pitchFamily="18" charset="0"/>
              </a:rPr>
              <a:t>Certain ions travel through channels in the membrane.</a:t>
            </a:r>
            <a:r>
              <a:rPr lang="en-US" sz="3200" b="1" dirty="0">
                <a:latin typeface="Times New Roman" pitchFamily="18" charset="0"/>
                <a:ea typeface="Trebuchet MS"/>
                <a:cs typeface="Times New Roman" pitchFamily="18" charset="0"/>
              </a:rPr>
              <a:t> </a:t>
            </a:r>
          </a:p>
          <a:p>
            <a:pPr marL="0" lvl="0" indent="0" algn="l">
              <a:buClr>
                <a:srgbClr val="DD8047"/>
              </a:buClr>
              <a:buNone/>
            </a:pPr>
            <a:endParaRPr lang="en-US" sz="3200" b="1" dirty="0">
              <a:solidFill>
                <a:prstClr val="black"/>
              </a:solidFill>
              <a:latin typeface="Times New Roman" pitchFamily="18" charset="0"/>
              <a:ea typeface="Calibri"/>
              <a:cs typeface="Times New Roman" pitchFamily="18" charset="0"/>
            </a:endParaRPr>
          </a:p>
          <a:p>
            <a:pPr marL="0" lvl="0" indent="0" algn="l">
              <a:buClr>
                <a:srgbClr val="DD8047"/>
              </a:buClr>
              <a:buNone/>
            </a:pPr>
            <a:r>
              <a:rPr lang="en-US" sz="3200" b="1" dirty="0">
                <a:solidFill>
                  <a:srgbClr val="0070C0"/>
                </a:solidFill>
                <a:latin typeface="Times New Roman" pitchFamily="18" charset="0"/>
                <a:ea typeface="Calibri"/>
                <a:cs typeface="Times New Roman" pitchFamily="18" charset="0"/>
              </a:rPr>
              <a:t>Glycoproteins</a:t>
            </a:r>
            <a:r>
              <a:rPr lang="en-US" sz="3200" b="1" dirty="0">
                <a:solidFill>
                  <a:prstClr val="black"/>
                </a:solidFill>
                <a:latin typeface="Times New Roman" pitchFamily="18" charset="0"/>
                <a:ea typeface="Calibri"/>
                <a:cs typeface="Times New Roman" pitchFamily="18" charset="0"/>
              </a:rPr>
              <a:t> </a:t>
            </a:r>
            <a:r>
              <a:rPr lang="en-US" sz="3200" dirty="0">
                <a:solidFill>
                  <a:prstClr val="black"/>
                </a:solidFill>
                <a:latin typeface="Times New Roman" pitchFamily="18" charset="0"/>
                <a:ea typeface="Calibri"/>
                <a:cs typeface="Times New Roman" pitchFamily="18" charset="0"/>
              </a:rPr>
              <a:t>which is embedded in P.M.</a:t>
            </a:r>
            <a:r>
              <a:rPr lang="en-US" sz="3200" b="1" dirty="0">
                <a:solidFill>
                  <a:prstClr val="black"/>
                </a:solidFill>
                <a:latin typeface="Times New Roman" pitchFamily="18" charset="0"/>
                <a:ea typeface="Calibri"/>
                <a:cs typeface="Times New Roman" pitchFamily="18" charset="0"/>
              </a:rPr>
              <a:t> </a:t>
            </a:r>
            <a:r>
              <a:rPr lang="en-US" sz="3200" dirty="0">
                <a:solidFill>
                  <a:prstClr val="black"/>
                </a:solidFill>
                <a:latin typeface="Times New Roman" pitchFamily="18" charset="0"/>
                <a:ea typeface="Calibri"/>
                <a:cs typeface="Times New Roman" pitchFamily="18" charset="0"/>
              </a:rPr>
              <a:t>help in cell to cell communications and molecule transport across the membrane.</a:t>
            </a:r>
            <a:r>
              <a:rPr lang="en-US" sz="3200" b="1" dirty="0">
                <a:solidFill>
                  <a:prstClr val="black"/>
                </a:solidFill>
                <a:latin typeface="Times New Roman" pitchFamily="18" charset="0"/>
                <a:ea typeface="Calibri"/>
                <a:cs typeface="Times New Roman" pitchFamily="18" charset="0"/>
              </a:rPr>
              <a:t> </a:t>
            </a:r>
            <a:endParaRPr lang="ar-IQ" sz="3200" dirty="0">
              <a:solidFill>
                <a:prstClr val="black"/>
              </a:solidFill>
              <a:latin typeface="Times New Roman" pitchFamily="18" charset="0"/>
              <a:cs typeface="Times New Roman" pitchFamily="18" charset="0"/>
            </a:endParaRPr>
          </a:p>
          <a:p>
            <a:pPr marL="0" indent="0" algn="l">
              <a:lnSpc>
                <a:spcPct val="115000"/>
              </a:lnSpc>
              <a:spcAft>
                <a:spcPts val="1000"/>
              </a:spcAft>
              <a:buNone/>
            </a:pPr>
            <a:endParaRPr lang="en-US" sz="3200" dirty="0">
              <a:ea typeface="Calibri"/>
              <a:cs typeface="Arial"/>
            </a:endParaRPr>
          </a:p>
        </p:txBody>
      </p:sp>
    </p:spTree>
    <p:extLst>
      <p:ext uri="{BB962C8B-B14F-4D97-AF65-F5344CB8AC3E}">
        <p14:creationId xmlns:p14="http://schemas.microsoft.com/office/powerpoint/2010/main" val="403377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751327" cy="936104"/>
          </a:xfrm>
          <a:solidFill>
            <a:schemeClr val="accent5"/>
          </a:solidFill>
        </p:spPr>
        <p:txBody>
          <a:bodyPr>
            <a:normAutofit/>
          </a:bodyPr>
          <a:lstStyle/>
          <a:p>
            <a:pPr algn="l"/>
            <a:r>
              <a:rPr lang="en-US" sz="3600" b="1" dirty="0">
                <a:solidFill>
                  <a:schemeClr val="tx1"/>
                </a:solidFill>
                <a:latin typeface="Times New Roman" pitchFamily="18" charset="0"/>
                <a:ea typeface="Calibri"/>
                <a:cs typeface="Times New Roman" pitchFamily="18" charset="0"/>
              </a:rPr>
              <a:t>Carbohydrates</a:t>
            </a:r>
            <a:endParaRPr lang="ar-IQ"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755576" y="1844824"/>
            <a:ext cx="8568952" cy="3368214"/>
          </a:xfrm>
        </p:spPr>
        <p:txBody>
          <a:bodyPr>
            <a:noAutofit/>
          </a:bodyPr>
          <a:lstStyle/>
          <a:p>
            <a:pPr marL="0" indent="0" algn="l">
              <a:buNone/>
            </a:pPr>
            <a:r>
              <a:rPr lang="en-US" sz="3200" dirty="0">
                <a:latin typeface="Times New Roman" pitchFamily="18" charset="0"/>
                <a:ea typeface="Calibri"/>
                <a:cs typeface="Times New Roman" pitchFamily="18" charset="0"/>
              </a:rPr>
              <a:t>Found attached to proteins or lipids on the </a:t>
            </a:r>
            <a:r>
              <a:rPr lang="en-US" sz="3200" b="1" dirty="0">
                <a:latin typeface="Times New Roman" pitchFamily="18" charset="0"/>
                <a:ea typeface="Calibri"/>
                <a:cs typeface="Times New Roman" pitchFamily="18" charset="0"/>
              </a:rPr>
              <a:t>outside </a:t>
            </a:r>
            <a:r>
              <a:rPr lang="en-US" sz="3200" dirty="0">
                <a:latin typeface="Times New Roman" pitchFamily="18" charset="0"/>
                <a:ea typeface="Calibri"/>
                <a:cs typeface="Times New Roman" pitchFamily="18" charset="0"/>
              </a:rPr>
              <a:t>of a cell membrane.</a:t>
            </a:r>
          </a:p>
          <a:p>
            <a:pPr marL="0" indent="0" algn="l">
              <a:buNone/>
            </a:pPr>
            <a:endParaRPr lang="en-US" sz="3200" dirty="0">
              <a:latin typeface="Times New Roman" pitchFamily="18" charset="0"/>
              <a:ea typeface="Calibri"/>
              <a:cs typeface="Times New Roman" pitchFamily="18" charset="0"/>
            </a:endParaRPr>
          </a:p>
          <a:p>
            <a:pPr marL="0" lvl="0" indent="0" algn="l">
              <a:buNone/>
            </a:pPr>
            <a:r>
              <a:rPr lang="en-US" sz="3200" dirty="0">
                <a:latin typeface="Times New Roman" pitchFamily="18" charset="0"/>
                <a:ea typeface="Calibri"/>
                <a:cs typeface="Times New Roman" pitchFamily="18" charset="0"/>
              </a:rPr>
              <a:t>They are important components of specific molecules called </a:t>
            </a:r>
            <a:r>
              <a:rPr lang="en-US" sz="3200" b="1" dirty="0">
                <a:latin typeface="Times New Roman" pitchFamily="18" charset="0"/>
                <a:ea typeface="Calibri"/>
                <a:cs typeface="Times New Roman" pitchFamily="18" charset="0"/>
              </a:rPr>
              <a:t>receptors.</a:t>
            </a:r>
          </a:p>
          <a:p>
            <a:pPr marL="0" lvl="0" indent="0" algn="l">
              <a:buNone/>
            </a:pPr>
            <a:r>
              <a:rPr lang="en-US" sz="3200" dirty="0">
                <a:latin typeface="Times New Roman" pitchFamily="18" charset="0"/>
                <a:ea typeface="Calibri"/>
                <a:cs typeface="Times New Roman" pitchFamily="18" charset="0"/>
              </a:rPr>
              <a:t> </a:t>
            </a:r>
          </a:p>
          <a:p>
            <a:pPr marL="0" lvl="0" indent="0" algn="l">
              <a:buNone/>
            </a:pPr>
            <a:r>
              <a:rPr lang="en-US" sz="3200" dirty="0">
                <a:latin typeface="Times New Roman" pitchFamily="18" charset="0"/>
                <a:ea typeface="Calibri"/>
                <a:cs typeface="Times New Roman" pitchFamily="18" charset="0"/>
              </a:rPr>
              <a:t>Together these carbohydrates form the </a:t>
            </a:r>
            <a:r>
              <a:rPr lang="en-US" sz="3200" b="1" dirty="0">
                <a:latin typeface="Times New Roman" pitchFamily="18" charset="0"/>
                <a:ea typeface="Calibri"/>
                <a:cs typeface="Times New Roman" pitchFamily="18" charset="0"/>
              </a:rPr>
              <a:t>glycocalyx </a:t>
            </a:r>
            <a:r>
              <a:rPr lang="en-US" sz="3200" dirty="0">
                <a:latin typeface="Times New Roman" pitchFamily="18" charset="0"/>
                <a:ea typeface="Calibri"/>
                <a:cs typeface="Times New Roman" pitchFamily="18" charset="0"/>
              </a:rPr>
              <a:t>which</a:t>
            </a:r>
            <a:r>
              <a:rPr lang="en-US" sz="3200" dirty="0">
                <a:solidFill>
                  <a:prstClr val="black"/>
                </a:solidFill>
                <a:latin typeface="Times New Roman" pitchFamily="18" charset="0"/>
                <a:ea typeface="Calibri"/>
                <a:cs typeface="Times New Roman" pitchFamily="18" charset="0"/>
              </a:rPr>
              <a:t> act as a glue to attach cells together. </a:t>
            </a:r>
          </a:p>
          <a:p>
            <a:pPr marL="0" indent="0" algn="l">
              <a:buNone/>
            </a:pPr>
            <a:endParaRPr lang="ar-IQ" sz="3200" dirty="0"/>
          </a:p>
        </p:txBody>
      </p:sp>
    </p:spTree>
    <p:extLst>
      <p:ext uri="{BB962C8B-B14F-4D97-AF65-F5344CB8AC3E}">
        <p14:creationId xmlns:p14="http://schemas.microsoft.com/office/powerpoint/2010/main" val="15931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912768"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5229200"/>
            <a:ext cx="6768752" cy="1191736"/>
          </a:xfrm>
          <a:prstGeom prst="rect">
            <a:avLst/>
          </a:prstGeom>
        </p:spPr>
        <p:txBody>
          <a:bodyPr wrap="square">
            <a:spAutoFit/>
          </a:bodyPr>
          <a:lstStyle/>
          <a:p>
            <a:pPr algn="ctr">
              <a:lnSpc>
                <a:spcPct val="115000"/>
              </a:lnSpc>
              <a:spcAft>
                <a:spcPts val="1000"/>
              </a:spcAft>
            </a:pPr>
            <a:r>
              <a:rPr lang="en-US" b="1" dirty="0">
                <a:ea typeface="Calibri"/>
                <a:cs typeface="Arial"/>
              </a:rPr>
              <a:t> </a:t>
            </a:r>
            <a:r>
              <a:rPr lang="en-US" sz="3200" b="1" dirty="0">
                <a:solidFill>
                  <a:srgbClr val="0070C0"/>
                </a:solidFill>
                <a:latin typeface="Times New Roman" panose="02020603050405020304" pitchFamily="18" charset="0"/>
                <a:ea typeface="Calibri"/>
                <a:cs typeface="Times New Roman" panose="02020603050405020304" pitchFamily="18" charset="0"/>
              </a:rPr>
              <a:t>This is the fluid mosaic model of a cell membrane.</a:t>
            </a:r>
            <a:endParaRPr lang="en-US" sz="3200" dirty="0">
              <a:solidFill>
                <a:srgbClr val="0070C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82289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776675" cy="1152128"/>
          </a:xfrm>
          <a:solidFill>
            <a:schemeClr val="accent5"/>
          </a:solidFill>
        </p:spPr>
        <p:txBody>
          <a:bodyPr>
            <a:normAutofit/>
          </a:bodyPr>
          <a:lstStyle/>
          <a:p>
            <a:pPr algn="l"/>
            <a:r>
              <a:rPr lang="en-US" sz="3600" b="1" dirty="0">
                <a:solidFill>
                  <a:schemeClr val="tx1"/>
                </a:solidFill>
                <a:latin typeface="Times New Roman" pitchFamily="18" charset="0"/>
                <a:ea typeface="Calibri"/>
                <a:cs typeface="Times New Roman" pitchFamily="18" charset="0"/>
              </a:rPr>
              <a:t>Functions of plasma membrane</a:t>
            </a:r>
            <a:endParaRPr lang="ar-IQ"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2288627"/>
            <a:ext cx="8422526" cy="3876677"/>
          </a:xfrm>
        </p:spPr>
        <p:txBody>
          <a:bodyPr>
            <a:noAutofit/>
          </a:bodyPr>
          <a:lstStyle/>
          <a:p>
            <a:pPr marL="0" indent="0" algn="l">
              <a:buNone/>
            </a:pPr>
            <a:r>
              <a:rPr lang="en-US" sz="3200" dirty="0">
                <a:latin typeface="Times New Roman" pitchFamily="18" charset="0"/>
                <a:ea typeface="Calibri"/>
                <a:cs typeface="Times New Roman" pitchFamily="18" charset="0"/>
              </a:rPr>
              <a:t>Separates the components of the cell from its outside environment.</a:t>
            </a:r>
          </a:p>
          <a:p>
            <a:pPr marL="0" indent="0" algn="l">
              <a:buNone/>
            </a:pPr>
            <a:endParaRPr lang="en-US" sz="3200" dirty="0">
              <a:latin typeface="Times New Roman"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Regulates what enters and exits the cell.</a:t>
            </a:r>
          </a:p>
          <a:p>
            <a:pPr marL="0" indent="0" algn="l">
              <a:buNone/>
            </a:pPr>
            <a:endParaRPr lang="en-US" sz="3200" dirty="0">
              <a:latin typeface="Times New Roman" pitchFamily="18" charset="0"/>
              <a:cs typeface="Times New Roman" pitchFamily="18" charset="0"/>
            </a:endParaRPr>
          </a:p>
          <a:p>
            <a:pPr marL="0" indent="0" algn="l">
              <a:buNone/>
            </a:pPr>
            <a:r>
              <a:rPr lang="en-US" sz="3200" dirty="0">
                <a:latin typeface="Times New Roman" pitchFamily="18" charset="0"/>
                <a:ea typeface="Calibri"/>
                <a:cs typeface="Times New Roman" pitchFamily="18" charset="0"/>
              </a:rPr>
              <a:t>Allows only selected substances into the cell and keeps others out.</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13579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03237"/>
            <a:ext cx="8579296" cy="4525963"/>
          </a:xfrm>
        </p:spPr>
        <p:txBody>
          <a:bodyPr>
            <a:normAutofit/>
          </a:bodyPr>
          <a:lstStyle/>
          <a:p>
            <a:pPr marL="0" indent="0" algn="l">
              <a:buNone/>
            </a:pPr>
            <a:endParaRPr lang="en-US" dirty="0">
              <a:ea typeface="Calibri"/>
              <a:cs typeface="Arial"/>
            </a:endParaRPr>
          </a:p>
          <a:p>
            <a:pPr marL="0" indent="0" algn="l">
              <a:buNone/>
            </a:pPr>
            <a:r>
              <a:rPr kumimoji="0" lang="en-US" sz="3600" b="1" i="0" u="none" strike="noStrike" kern="1200" cap="none" spc="-50" normalizeH="0" baseline="0" noProof="0" dirty="0">
                <a:ln>
                  <a:noFill/>
                </a:ln>
                <a:solidFill>
                  <a:schemeClr val="tx1"/>
                </a:solidFill>
                <a:effectLst/>
                <a:uLnTx/>
                <a:uFillTx/>
                <a:latin typeface="Times New Roman" pitchFamily="18" charset="0"/>
                <a:ea typeface="Calibri"/>
                <a:cs typeface="Times New Roman" pitchFamily="18" charset="0"/>
              </a:rPr>
              <a:t>Functions of plasma membrane</a:t>
            </a:r>
            <a:endParaRPr lang="en-US" sz="3200" dirty="0">
              <a:solidFill>
                <a:schemeClr val="tx1"/>
              </a:solidFill>
              <a:ea typeface="Calibri"/>
              <a:cs typeface="Arial"/>
            </a:endParaRPr>
          </a:p>
          <a:p>
            <a:pPr marL="0" indent="0" algn="l">
              <a:buNone/>
            </a:pPr>
            <a:r>
              <a:rPr lang="en-US" sz="3200" dirty="0">
                <a:latin typeface="Times New Roman" pitchFamily="18" charset="0"/>
                <a:ea typeface="Calibri"/>
                <a:cs typeface="Times New Roman" pitchFamily="18" charset="0"/>
              </a:rPr>
              <a:t>Protecting the integrity of the interior of the cell.</a:t>
            </a:r>
          </a:p>
          <a:p>
            <a:pPr marL="0" indent="0" algn="l">
              <a:buNone/>
            </a:pPr>
            <a:endParaRPr lang="en-US" sz="3200" dirty="0">
              <a:latin typeface="Times New Roman"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Supports the cell and helps in maintaining the shape of the cell.</a:t>
            </a:r>
          </a:p>
          <a:p>
            <a:pPr marL="0" indent="0" algn="l">
              <a:buNone/>
            </a:pPr>
            <a:endParaRPr lang="ar-IQ" sz="3600" dirty="0">
              <a:latin typeface="Times New Roman" pitchFamily="18" charset="0"/>
              <a:cs typeface="Times New Roman" pitchFamily="18" charset="0"/>
            </a:endParaRPr>
          </a:p>
        </p:txBody>
      </p:sp>
    </p:spTree>
    <p:extLst>
      <p:ext uri="{BB962C8B-B14F-4D97-AF65-F5344CB8AC3E}">
        <p14:creationId xmlns:p14="http://schemas.microsoft.com/office/powerpoint/2010/main" val="338042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1FEF-45CD-41FE-8A34-BC6579177D74}"/>
              </a:ext>
            </a:extLst>
          </p:cNvPr>
          <p:cNvSpPr>
            <a:spLocks noGrp="1"/>
          </p:cNvSpPr>
          <p:nvPr>
            <p:ph type="title"/>
          </p:nvPr>
        </p:nvSpPr>
        <p:spPr>
          <a:xfrm>
            <a:off x="982133" y="1"/>
            <a:ext cx="7704667" cy="1052735"/>
          </a:xfrm>
        </p:spPr>
        <p:txBody>
          <a:bodyPr>
            <a:normAutofit/>
          </a:bodyPr>
          <a:lstStyle/>
          <a:p>
            <a:pPr algn="l"/>
            <a:r>
              <a:rPr lang="en-US" sz="3200" b="1" dirty="0">
                <a:solidFill>
                  <a:srgbClr val="C00000"/>
                </a:solidFill>
                <a:latin typeface="Times New Roman" panose="02020603050405020304" pitchFamily="18" charset="0"/>
                <a:cs typeface="Times New Roman" panose="02020603050405020304" pitchFamily="18" charset="0"/>
              </a:rPr>
              <a:t>Hereditary spherocytosis</a:t>
            </a:r>
            <a:endParaRPr lang="ar-IQ" sz="32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1F766F-A74C-4C03-A634-BF4C9DAD7951}"/>
              </a:ext>
            </a:extLst>
          </p:cNvPr>
          <p:cNvSpPr>
            <a:spLocks noGrp="1"/>
          </p:cNvSpPr>
          <p:nvPr>
            <p:ph idx="1"/>
          </p:nvPr>
        </p:nvSpPr>
        <p:spPr>
          <a:xfrm>
            <a:off x="982133" y="1772816"/>
            <a:ext cx="8161868" cy="7200800"/>
          </a:xfrm>
        </p:spPr>
        <p:txBody>
          <a:bodyPr>
            <a:noAutofit/>
          </a:bodyPr>
          <a:lstStyle/>
          <a:p>
            <a:pPr marL="0" indent="0" algn="l">
              <a:buNone/>
            </a:pPr>
            <a:r>
              <a:rPr lang="en-US" sz="3200" dirty="0">
                <a:latin typeface="Times New Roman" panose="02020603050405020304" pitchFamily="18" charset="0"/>
                <a:cs typeface="Times New Roman" panose="02020603050405020304" pitchFamily="18" charset="0"/>
              </a:rPr>
              <a:t>Is a condition that affects red blood cells . </a:t>
            </a:r>
          </a:p>
          <a:p>
            <a:pPr marL="0" indent="0" algn="l">
              <a:buNone/>
            </a:pPr>
            <a:r>
              <a:rPr lang="en-US" sz="3200" dirty="0">
                <a:latin typeface="Times New Roman" panose="02020603050405020304" pitchFamily="18" charset="0"/>
                <a:cs typeface="Times New Roman" panose="02020603050405020304" pitchFamily="18" charset="0"/>
              </a:rPr>
              <a:t>Mutation in RBC cell membrane proteins result in rigid , shortage spherical or misshapen cell instead of flattened disc shape . </a:t>
            </a:r>
          </a:p>
          <a:p>
            <a:pPr marL="0" indent="0" algn="l">
              <a:buNone/>
            </a:pPr>
            <a:r>
              <a:rPr lang="ar-IQ"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655BF11-A24A-4C13-B1B7-701658D120CC}"/>
              </a:ext>
            </a:extLst>
          </p:cNvPr>
          <p:cNvPicPr>
            <a:picLocks noChangeAspect="1"/>
          </p:cNvPicPr>
          <p:nvPr/>
        </p:nvPicPr>
        <p:blipFill>
          <a:blip r:embed="rId2"/>
          <a:stretch>
            <a:fillRect/>
          </a:stretch>
        </p:blipFill>
        <p:spPr>
          <a:xfrm>
            <a:off x="1187624" y="3933056"/>
            <a:ext cx="3384376" cy="2081893"/>
          </a:xfrm>
          <a:prstGeom prst="rect">
            <a:avLst/>
          </a:prstGeom>
        </p:spPr>
      </p:pic>
      <p:pic>
        <p:nvPicPr>
          <p:cNvPr id="6" name="Picture 5">
            <a:extLst>
              <a:ext uri="{FF2B5EF4-FFF2-40B4-BE49-F238E27FC236}">
                <a16:creationId xmlns:a16="http://schemas.microsoft.com/office/drawing/2014/main" id="{5A90665C-54DC-4164-8C53-0C58D59691B6}"/>
              </a:ext>
            </a:extLst>
          </p:cNvPr>
          <p:cNvPicPr>
            <a:picLocks noChangeAspect="1"/>
          </p:cNvPicPr>
          <p:nvPr/>
        </p:nvPicPr>
        <p:blipFill>
          <a:blip r:embed="rId3"/>
          <a:stretch>
            <a:fillRect/>
          </a:stretch>
        </p:blipFill>
        <p:spPr>
          <a:xfrm>
            <a:off x="4644008" y="3939395"/>
            <a:ext cx="3517858" cy="2081893"/>
          </a:xfrm>
          <a:prstGeom prst="rect">
            <a:avLst/>
          </a:prstGeom>
        </p:spPr>
      </p:pic>
    </p:spTree>
    <p:extLst>
      <p:ext uri="{BB962C8B-B14F-4D97-AF65-F5344CB8AC3E}">
        <p14:creationId xmlns:p14="http://schemas.microsoft.com/office/powerpoint/2010/main" val="187452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0549-6559-45F2-AD95-C7DABF47ABAF}"/>
              </a:ext>
            </a:extLst>
          </p:cNvPr>
          <p:cNvSpPr>
            <a:spLocks noGrp="1"/>
          </p:cNvSpPr>
          <p:nvPr>
            <p:ph idx="1"/>
          </p:nvPr>
        </p:nvSpPr>
        <p:spPr>
          <a:xfrm>
            <a:off x="683568" y="2098002"/>
            <a:ext cx="7704667" cy="6443566"/>
          </a:xfrm>
        </p:spPr>
        <p:txBody>
          <a:bodyPr>
            <a:normAutofit/>
          </a:bodyPr>
          <a:lstStyle/>
          <a:p>
            <a:pPr marL="0" indent="0" algn="l">
              <a:buNone/>
            </a:pPr>
            <a:endParaRPr lang="en-US" sz="3200" dirty="0">
              <a:latin typeface="Times New Roman" panose="02020603050405020304" pitchFamily="18" charset="0"/>
              <a:cs typeface="Times New Roman" panose="02020603050405020304" pitchFamily="18" charset="0"/>
            </a:endParaRPr>
          </a:p>
          <a:p>
            <a:pPr marL="0" indent="0" algn="l">
              <a:buNone/>
            </a:pPr>
            <a:r>
              <a:rPr lang="en-US" sz="3200" dirty="0">
                <a:latin typeface="Times New Roman" panose="02020603050405020304" pitchFamily="18" charset="0"/>
                <a:cs typeface="Times New Roman" panose="02020603050405020304" pitchFamily="18" charset="0"/>
              </a:rPr>
              <a:t>Also in normal RBC cells proteins that make the cell membrane maintain the cell structure and some of these proteins allow the cell to change shape  without breaking when traveling from large to small blood vessels.</a:t>
            </a:r>
          </a:p>
          <a:p>
            <a:pPr marL="0" indent="0" algn="l">
              <a:buNone/>
            </a:pP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70ACE0F-3903-4FA5-8269-28FA388B09B1}"/>
              </a:ext>
            </a:extLst>
          </p:cNvPr>
          <p:cNvSpPr txBox="1"/>
          <p:nvPr/>
        </p:nvSpPr>
        <p:spPr>
          <a:xfrm>
            <a:off x="720080" y="1124744"/>
            <a:ext cx="4572000" cy="584775"/>
          </a:xfrm>
          <a:prstGeom prst="rect">
            <a:avLst/>
          </a:prstGeom>
          <a:noFill/>
        </p:spPr>
        <p:txBody>
          <a:bodyPr wrap="square">
            <a:spAutoFit/>
          </a:bodyPr>
          <a:lstStyle/>
          <a:p>
            <a:r>
              <a:rPr kumimoji="0" lang="en-US" sz="3200" b="1" i="0" u="none" strike="noStrike" kern="1200" cap="none" spc="-5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Hereditary spherocytosis</a:t>
            </a:r>
            <a:endParaRPr lang="ar-IQ" dirty="0">
              <a:solidFill>
                <a:srgbClr val="C00000"/>
              </a:solidFill>
            </a:endParaRPr>
          </a:p>
        </p:txBody>
      </p:sp>
    </p:spTree>
    <p:extLst>
      <p:ext uri="{BB962C8B-B14F-4D97-AF65-F5344CB8AC3E}">
        <p14:creationId xmlns:p14="http://schemas.microsoft.com/office/powerpoint/2010/main" val="95818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FCBD1-5FD1-4BB7-967F-1EA749284132}"/>
              </a:ext>
            </a:extLst>
          </p:cNvPr>
          <p:cNvSpPr>
            <a:spLocks noGrp="1"/>
          </p:cNvSpPr>
          <p:nvPr>
            <p:ph idx="1"/>
          </p:nvPr>
        </p:nvSpPr>
        <p:spPr>
          <a:xfrm>
            <a:off x="467545" y="260648"/>
            <a:ext cx="8064896" cy="3816424"/>
          </a:xfrm>
        </p:spPr>
        <p:txBody>
          <a:bodyPr>
            <a:normAutofit fontScale="92500" lnSpcReduction="20000"/>
          </a:bodyPr>
          <a:lstStyle/>
          <a:p>
            <a:pPr marL="0" indent="0" algn="l">
              <a:buNone/>
            </a:pPr>
            <a:endParaRPr lang="en-US" sz="3200" dirty="0">
              <a:latin typeface="Times New Roman" panose="02020603050405020304" pitchFamily="18" charset="0"/>
              <a:cs typeface="Times New Roman" panose="02020603050405020304" pitchFamily="18" charset="0"/>
            </a:endParaRPr>
          </a:p>
          <a:p>
            <a:pPr marL="228600" algn="l" rtl="1">
              <a:lnSpc>
                <a:spcPct val="107000"/>
              </a:lnSpc>
              <a:spcAft>
                <a:spcPts val="80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Ayad, a 16-year-old boy, has consulted the hospital for pallor and yellowish discoloration of the eyes.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28600" algn="l" rtl="1">
              <a:lnSpc>
                <a:spcPct val="107000"/>
              </a:lnSpc>
              <a:spcAft>
                <a:spcPts val="80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 After clinical examination and performing some lab tests the doctor told his mother that </a:t>
            </a:r>
            <a:r>
              <a:rPr lang="en-US" sz="3200">
                <a:effectLst/>
                <a:latin typeface="Times New Roman" panose="02020603050405020304" pitchFamily="18" charset="0"/>
                <a:ea typeface="Calibri" panose="020F0502020204030204" pitchFamily="34" charset="0"/>
                <a:cs typeface="Arial" panose="020B0604020202020204" pitchFamily="34" charset="0"/>
              </a:rPr>
              <a:t>he has </a:t>
            </a:r>
            <a:r>
              <a:rPr lang="en-US" sz="3200" dirty="0">
                <a:effectLst/>
                <a:latin typeface="Times New Roman" panose="02020603050405020304" pitchFamily="18" charset="0"/>
                <a:ea typeface="Calibri" panose="020F0502020204030204" pitchFamily="34" charset="0"/>
                <a:cs typeface="Arial" panose="020B0604020202020204" pitchFamily="34" charset="0"/>
              </a:rPr>
              <a:t>hereditary spherocytosis (a blood disease that result from abnormal fragile RBCs with short life span due to defective cell membrane function).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l">
              <a:buNone/>
            </a:pPr>
            <a:endParaRPr lang="en-US" sz="3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2DD52C7-D5CA-42D9-8202-2575E0876CEE}"/>
              </a:ext>
            </a:extLst>
          </p:cNvPr>
          <p:cNvPicPr>
            <a:picLocks noChangeAspect="1"/>
          </p:cNvPicPr>
          <p:nvPr/>
        </p:nvPicPr>
        <p:blipFill>
          <a:blip r:embed="rId2"/>
          <a:stretch>
            <a:fillRect/>
          </a:stretch>
        </p:blipFill>
        <p:spPr>
          <a:xfrm>
            <a:off x="4695023" y="4365104"/>
            <a:ext cx="3765409" cy="1872208"/>
          </a:xfrm>
          <a:prstGeom prst="rect">
            <a:avLst/>
          </a:prstGeom>
        </p:spPr>
      </p:pic>
      <p:pic>
        <p:nvPicPr>
          <p:cNvPr id="5" name="Picture 4">
            <a:extLst>
              <a:ext uri="{FF2B5EF4-FFF2-40B4-BE49-F238E27FC236}">
                <a16:creationId xmlns:a16="http://schemas.microsoft.com/office/drawing/2014/main" id="{376160B6-6B02-4C9C-A67E-3078A38A8E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7623" y="4365104"/>
            <a:ext cx="3507399" cy="1872207"/>
          </a:xfrm>
          <a:prstGeom prst="rect">
            <a:avLst/>
          </a:prstGeom>
          <a:noFill/>
        </p:spPr>
      </p:pic>
    </p:spTree>
    <p:extLst>
      <p:ext uri="{BB962C8B-B14F-4D97-AF65-F5344CB8AC3E}">
        <p14:creationId xmlns:p14="http://schemas.microsoft.com/office/powerpoint/2010/main" val="3059474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D1E85-E7A0-4A78-8053-B54BC6494DB7}"/>
              </a:ext>
            </a:extLst>
          </p:cNvPr>
          <p:cNvSpPr>
            <a:spLocks noGrp="1"/>
          </p:cNvSpPr>
          <p:nvPr>
            <p:ph idx="1"/>
          </p:nvPr>
        </p:nvSpPr>
        <p:spPr>
          <a:xfrm>
            <a:off x="611561" y="1844824"/>
            <a:ext cx="8075240" cy="4320480"/>
          </a:xfrm>
        </p:spPr>
        <p:txBody>
          <a:bodyPr>
            <a:normAutofit/>
          </a:bodyPr>
          <a:lstStyle/>
          <a:p>
            <a:pPr marL="0" marR="0" lvl="0" indent="0" algn="l"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sz="3200" dirty="0">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In spherocytosis the dysfunctional membrane proteins interfere with the cells ability to change shape when passing through different blood vessels.</a:t>
            </a:r>
            <a:endParaRPr kumimoji="0" lang="ar-IQ"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a:p>
            <a:pPr marL="0" indent="0" algn="l">
              <a:buNone/>
            </a:pPr>
            <a:endParaRPr lang="en-US" sz="3200" dirty="0">
              <a:latin typeface="Times New Roman" panose="02020603050405020304" pitchFamily="18" charset="0"/>
              <a:cs typeface="Times New Roman" panose="02020603050405020304" pitchFamily="18" charset="0"/>
            </a:endParaRPr>
          </a:p>
          <a:p>
            <a:pPr marL="0" indent="0" algn="l">
              <a:buNone/>
            </a:pPr>
            <a:r>
              <a:rPr lang="en-US" sz="3200" dirty="0">
                <a:latin typeface="Times New Roman" panose="02020603050405020304" pitchFamily="18" charset="0"/>
                <a:cs typeface="Times New Roman" panose="02020603050405020304" pitchFamily="18" charset="0"/>
              </a:rPr>
              <a:t>As a result in spherocytosis the misshapen RBC cells are removed from circulation and taken to the spleen for destruction. </a:t>
            </a:r>
          </a:p>
          <a:p>
            <a:pPr marL="0" indent="0" algn="l">
              <a:buNone/>
            </a:pPr>
            <a:endParaRPr lang="ar-IQ" dirty="0"/>
          </a:p>
        </p:txBody>
      </p:sp>
      <p:sp>
        <p:nvSpPr>
          <p:cNvPr id="4" name="TextBox 3">
            <a:extLst>
              <a:ext uri="{FF2B5EF4-FFF2-40B4-BE49-F238E27FC236}">
                <a16:creationId xmlns:a16="http://schemas.microsoft.com/office/drawing/2014/main" id="{D30AEAB7-BA2C-46D6-BF6C-90590CA4B997}"/>
              </a:ext>
            </a:extLst>
          </p:cNvPr>
          <p:cNvSpPr txBox="1"/>
          <p:nvPr/>
        </p:nvSpPr>
        <p:spPr>
          <a:xfrm>
            <a:off x="720080" y="836712"/>
            <a:ext cx="45720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Hereditary spherocytosis</a:t>
            </a:r>
            <a:endParaRPr kumimoji="0" lang="ar-IQ" sz="18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61416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69169"/>
            <a:ext cx="7704667" cy="1027583"/>
          </a:xfrm>
          <a:solidFill>
            <a:schemeClr val="accent5"/>
          </a:solidFill>
        </p:spPr>
        <p:txBody>
          <a:bodyPr>
            <a:normAutofit/>
          </a:bodyPr>
          <a:lstStyle/>
          <a:p>
            <a:pPr algn="l"/>
            <a:r>
              <a:rPr lang="en-US" sz="3600" b="1" dirty="0">
                <a:solidFill>
                  <a:schemeClr val="tx1"/>
                </a:solidFill>
                <a:latin typeface="Times New Roman" pitchFamily="18" charset="0"/>
                <a:cs typeface="Times New Roman" pitchFamily="18" charset="0"/>
              </a:rPr>
              <a:t>Conclusion</a:t>
            </a:r>
            <a:endParaRPr lang="ar-IQ"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982133" y="2060848"/>
            <a:ext cx="8054363" cy="3326954"/>
          </a:xfrm>
        </p:spPr>
        <p:txBody>
          <a:bodyPr>
            <a:noAutofit/>
          </a:bodyPr>
          <a:lstStyle/>
          <a:p>
            <a:pPr marL="0" indent="0" algn="l">
              <a:buNone/>
            </a:pPr>
            <a:r>
              <a:rPr lang="en-US" sz="3200" dirty="0">
                <a:latin typeface="Times New Roman" pitchFamily="18" charset="0"/>
                <a:ea typeface="Calibri"/>
                <a:cs typeface="Times New Roman" pitchFamily="18" charset="0"/>
              </a:rPr>
              <a:t>The plasma membrane or cytoplasmic membrane is a </a:t>
            </a:r>
            <a:r>
              <a:rPr lang="en-US" sz="3200" u="sng" dirty="0">
                <a:latin typeface="Times New Roman" pitchFamily="18" charset="0"/>
                <a:ea typeface="Calibri"/>
                <a:cs typeface="Times New Roman" pitchFamily="18" charset="0"/>
                <a:hlinkClick r:id="rId2" tooltip="Biological membrane"/>
              </a:rPr>
              <a:t>biological membrane</a:t>
            </a:r>
            <a:r>
              <a:rPr lang="en-US" sz="3200" u="sng" dirty="0">
                <a:latin typeface="Times New Roman" pitchFamily="18" charset="0"/>
                <a:ea typeface="Calibri"/>
                <a:cs typeface="Times New Roman" pitchFamily="18" charset="0"/>
              </a:rPr>
              <a:t> </a:t>
            </a:r>
            <a:r>
              <a:rPr lang="en-US" sz="3200" dirty="0">
                <a:latin typeface="Times New Roman" pitchFamily="18" charset="0"/>
                <a:ea typeface="Calibri"/>
                <a:cs typeface="Times New Roman" pitchFamily="18" charset="0"/>
              </a:rPr>
              <a:t>that separates the </a:t>
            </a:r>
            <a:r>
              <a:rPr lang="en-US" sz="3200" dirty="0">
                <a:solidFill>
                  <a:srgbClr val="0000FF"/>
                </a:solidFill>
                <a:latin typeface="Times New Roman" pitchFamily="18" charset="0"/>
                <a:ea typeface="Calibri"/>
                <a:cs typeface="Times New Roman" pitchFamily="18" charset="0"/>
                <a:hlinkClick r:id="rId3" tooltip="Cytoplasm"/>
              </a:rPr>
              <a:t>interior</a:t>
            </a:r>
            <a:r>
              <a:rPr lang="en-US" sz="3200" dirty="0">
                <a:latin typeface="Times New Roman" pitchFamily="18" charset="0"/>
                <a:ea typeface="Calibri"/>
                <a:cs typeface="Times New Roman" pitchFamily="18" charset="0"/>
              </a:rPr>
              <a:t> of all </a:t>
            </a:r>
            <a:r>
              <a:rPr lang="en-US" sz="3200" dirty="0">
                <a:solidFill>
                  <a:srgbClr val="0000FF"/>
                </a:solidFill>
                <a:latin typeface="Times New Roman" pitchFamily="18" charset="0"/>
                <a:ea typeface="Calibri"/>
                <a:cs typeface="Times New Roman" pitchFamily="18" charset="0"/>
                <a:hlinkClick r:id="rId4" tooltip="Cell (biology)"/>
              </a:rPr>
              <a:t>cells</a:t>
            </a:r>
            <a:r>
              <a:rPr lang="en-US" sz="3200" dirty="0">
                <a:latin typeface="Times New Roman" pitchFamily="18" charset="0"/>
                <a:ea typeface="Calibri"/>
                <a:cs typeface="Times New Roman" pitchFamily="18" charset="0"/>
              </a:rPr>
              <a:t> from the </a:t>
            </a:r>
            <a:r>
              <a:rPr lang="en-US" sz="3200" dirty="0">
                <a:solidFill>
                  <a:srgbClr val="0000FF"/>
                </a:solidFill>
                <a:latin typeface="Times New Roman" pitchFamily="18" charset="0"/>
                <a:ea typeface="Calibri"/>
                <a:cs typeface="Times New Roman" pitchFamily="18" charset="0"/>
                <a:hlinkClick r:id="rId5" tooltip="Extracellular space"/>
              </a:rPr>
              <a:t>outside environment</a:t>
            </a:r>
            <a:r>
              <a:rPr lang="en-US" sz="3200" dirty="0">
                <a:solidFill>
                  <a:srgbClr val="0000FF"/>
                </a:solidFill>
                <a:latin typeface="Times New Roman" pitchFamily="18" charset="0"/>
                <a:ea typeface="Calibri"/>
                <a:cs typeface="Times New Roman" pitchFamily="18" charset="0"/>
              </a:rPr>
              <a:t>.</a:t>
            </a:r>
          </a:p>
          <a:p>
            <a:pPr marL="0" indent="0" algn="l">
              <a:buNone/>
            </a:pPr>
            <a:endParaRPr lang="en-US" sz="3200" dirty="0">
              <a:effectLst/>
              <a:latin typeface="Times New Roman" pitchFamily="18" charset="0"/>
              <a:ea typeface="Times New Roman"/>
              <a:cs typeface="Times New Roman" pitchFamily="18" charset="0"/>
            </a:endParaRPr>
          </a:p>
          <a:p>
            <a:pPr marL="0" indent="0" algn="l">
              <a:buNone/>
            </a:pPr>
            <a:r>
              <a:rPr lang="en-US" sz="3200" dirty="0">
                <a:effectLst/>
                <a:latin typeface="Times New Roman" pitchFamily="18" charset="0"/>
                <a:ea typeface="Times New Roman"/>
                <a:cs typeface="Times New Roman" pitchFamily="18" charset="0"/>
              </a:rPr>
              <a:t>The P.M. is not only encloses the cell contents, the cell membrane is also found to enclose the nuclear compo</a:t>
            </a:r>
            <a:r>
              <a:rPr lang="en-US" sz="3200" dirty="0">
                <a:effectLst/>
                <a:latin typeface="Times New Roman"/>
                <a:ea typeface="Times New Roman"/>
              </a:rPr>
              <a:t>nents.</a:t>
            </a:r>
            <a:endParaRPr lang="ar-IQ" sz="3200" dirty="0"/>
          </a:p>
        </p:txBody>
      </p:sp>
    </p:spTree>
    <p:extLst>
      <p:ext uri="{BB962C8B-B14F-4D97-AF65-F5344CB8AC3E}">
        <p14:creationId xmlns:p14="http://schemas.microsoft.com/office/powerpoint/2010/main" val="14463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904" y="836712"/>
            <a:ext cx="8229600" cy="4916341"/>
          </a:xfrm>
        </p:spPr>
        <p:txBody>
          <a:bodyPr>
            <a:normAutofit fontScale="92500"/>
          </a:bodyPr>
          <a:lstStyle/>
          <a:p>
            <a:pPr marL="0" indent="0" algn="l">
              <a:buNone/>
            </a:pPr>
            <a:endParaRPr lang="en-US" dirty="0">
              <a:ea typeface="Calibri"/>
              <a:cs typeface="Arial"/>
            </a:endParaRPr>
          </a:p>
          <a:p>
            <a:pPr marL="0" indent="0" algn="l">
              <a:buNone/>
            </a:pPr>
            <a:r>
              <a:rPr lang="en-US" sz="3500" dirty="0">
                <a:latin typeface="Times New Roman" pitchFamily="18" charset="0"/>
                <a:ea typeface="Calibri"/>
                <a:cs typeface="Times New Roman" pitchFamily="18" charset="0"/>
              </a:rPr>
              <a:t>Primarily composed of a mix of proteins and lipids.</a:t>
            </a:r>
          </a:p>
          <a:p>
            <a:pPr marL="0" indent="0" algn="l">
              <a:buNone/>
            </a:pPr>
            <a:endParaRPr lang="en-US" sz="3500" dirty="0">
              <a:latin typeface="Times New Roman" pitchFamily="18" charset="0"/>
              <a:ea typeface="Calibri"/>
              <a:cs typeface="Times New Roman" pitchFamily="18" charset="0"/>
            </a:endParaRPr>
          </a:p>
          <a:p>
            <a:pPr marL="0" indent="0" algn="l">
              <a:buNone/>
            </a:pPr>
            <a:r>
              <a:rPr lang="en-US" sz="3500" dirty="0">
                <a:latin typeface="Times New Roman" pitchFamily="18" charset="0"/>
                <a:ea typeface="Calibri"/>
                <a:cs typeface="Times New Roman" pitchFamily="18" charset="0"/>
              </a:rPr>
              <a:t>lipids help to give membranes their flexibility.</a:t>
            </a:r>
          </a:p>
          <a:p>
            <a:pPr marL="0" indent="0" algn="l">
              <a:buNone/>
            </a:pPr>
            <a:endParaRPr lang="en-US" sz="3500" dirty="0">
              <a:latin typeface="Times New Roman" pitchFamily="18" charset="0"/>
              <a:ea typeface="Calibri"/>
              <a:cs typeface="Times New Roman" pitchFamily="18" charset="0"/>
            </a:endParaRPr>
          </a:p>
          <a:p>
            <a:pPr marL="0" indent="0" algn="l">
              <a:buNone/>
            </a:pPr>
            <a:r>
              <a:rPr lang="en-US" sz="3500" dirty="0">
                <a:latin typeface="Times New Roman" pitchFamily="18" charset="0"/>
                <a:ea typeface="Calibri"/>
                <a:cs typeface="Times New Roman" pitchFamily="18" charset="0"/>
              </a:rPr>
              <a:t>Proteins monitor and maintain the cell's chemical climate and assist in the transfer of molecules across the membrane. </a:t>
            </a:r>
            <a:endParaRPr lang="ar-IQ" sz="3500" dirty="0">
              <a:latin typeface="Times New Roman" pitchFamily="18" charset="0"/>
              <a:cs typeface="Times New Roman" pitchFamily="18" charset="0"/>
            </a:endParaRPr>
          </a:p>
        </p:txBody>
      </p:sp>
    </p:spTree>
    <p:extLst>
      <p:ext uri="{BB962C8B-B14F-4D97-AF65-F5344CB8AC3E}">
        <p14:creationId xmlns:p14="http://schemas.microsoft.com/office/powerpoint/2010/main" val="36867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268760"/>
            <a:ext cx="7704667" cy="3332816"/>
          </a:xfrm>
        </p:spPr>
        <p:txBody>
          <a:bodyPr>
            <a:noAutofit/>
          </a:bodyPr>
          <a:lstStyle/>
          <a:p>
            <a:pPr marL="0" indent="0" algn="l">
              <a:buNone/>
            </a:pPr>
            <a:r>
              <a:rPr lang="en-US" sz="3200" dirty="0">
                <a:solidFill>
                  <a:srgbClr val="0070C0"/>
                </a:solidFill>
                <a:latin typeface="Times New Roman" panose="02020603050405020304" pitchFamily="18" charset="0"/>
                <a:ea typeface="Calibri"/>
                <a:cs typeface="Times New Roman" pitchFamily="18" charset="0"/>
              </a:rPr>
              <a:t>Plasma membrane is a mosaic of :</a:t>
            </a:r>
          </a:p>
          <a:p>
            <a:pPr marL="0" indent="0" algn="l">
              <a:buNone/>
            </a:pPr>
            <a:endParaRPr lang="en-US" sz="3200" dirty="0">
              <a:solidFill>
                <a:srgbClr val="0070C0"/>
              </a:solidFill>
              <a:latin typeface="Times New Roman" panose="02020603050405020304"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 Phospholipids </a:t>
            </a:r>
          </a:p>
          <a:p>
            <a:pPr marL="0" indent="0" algn="l">
              <a:buNone/>
            </a:pPr>
            <a:r>
              <a:rPr lang="en-US" sz="3200" dirty="0">
                <a:latin typeface="Times New Roman" pitchFamily="18" charset="0"/>
                <a:ea typeface="Calibri"/>
                <a:cs typeface="Times New Roman" pitchFamily="18" charset="0"/>
              </a:rPr>
              <a:t> Cholesterol molecules</a:t>
            </a:r>
          </a:p>
          <a:p>
            <a:pPr marL="0" indent="0" algn="l">
              <a:buNone/>
            </a:pPr>
            <a:r>
              <a:rPr lang="en-US" sz="3200" dirty="0">
                <a:latin typeface="Times New Roman" pitchFamily="18" charset="0"/>
                <a:ea typeface="Calibri"/>
                <a:cs typeface="Times New Roman" pitchFamily="18" charset="0"/>
              </a:rPr>
              <a:t> Proteins </a:t>
            </a:r>
          </a:p>
          <a:p>
            <a:pPr marL="0" indent="0" algn="l">
              <a:buNone/>
            </a:pPr>
            <a:r>
              <a:rPr lang="en-US" sz="3200" dirty="0">
                <a:latin typeface="Times New Roman" pitchFamily="18" charset="0"/>
                <a:ea typeface="Calibri"/>
                <a:cs typeface="Times New Roman" pitchFamily="18" charset="0"/>
              </a:rPr>
              <a:t> Carbohydrates.</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6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200740"/>
            <a:ext cx="7704667" cy="3460508"/>
          </a:xfrm>
        </p:spPr>
        <p:txBody>
          <a:bodyPr>
            <a:normAutofit/>
          </a:bodyPr>
          <a:lstStyle/>
          <a:p>
            <a:pPr marL="0" indent="0" algn="l">
              <a:buNone/>
            </a:pPr>
            <a:r>
              <a:rPr lang="en-US" sz="3200" dirty="0">
                <a:latin typeface="Times New Roman" panose="02020603050405020304" pitchFamily="18" charset="0"/>
                <a:cs typeface="Times New Roman" pitchFamily="18" charset="0"/>
              </a:rPr>
              <a:t>Plasma membrane has many functions such as </a:t>
            </a:r>
            <a:r>
              <a:rPr lang="en-US" sz="3200" dirty="0">
                <a:latin typeface="Times New Roman" panose="02020603050405020304" pitchFamily="18" charset="0"/>
                <a:ea typeface="Calibri"/>
                <a:cs typeface="Times New Roman" pitchFamily="18" charset="0"/>
              </a:rPr>
              <a:t>protecting the integrity of the interior of the cell and other functions. </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37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B92A1C-A02B-4FE2-98D4-84D8EF8977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8327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680360"/>
            <a:ext cx="7704667" cy="3332816"/>
          </a:xfrm>
        </p:spPr>
        <p:txBody>
          <a:bodyPr>
            <a:normAutofit/>
          </a:bodyPr>
          <a:lstStyle/>
          <a:p>
            <a:pPr marL="0" lvl="0" indent="0" algn="l">
              <a:buNone/>
            </a:pPr>
            <a:r>
              <a:rPr lang="en-US" sz="3200" dirty="0">
                <a:solidFill>
                  <a:prstClr val="black"/>
                </a:solidFill>
                <a:latin typeface="Times New Roman" pitchFamily="18" charset="0"/>
                <a:ea typeface="Calibri"/>
                <a:cs typeface="Times New Roman" pitchFamily="18" charset="0"/>
              </a:rPr>
              <a:t>Plasma membrane can be defined as a thin semi permeable membrane layer that separates the </a:t>
            </a:r>
            <a:r>
              <a:rPr lang="en-US" sz="3200" dirty="0">
                <a:solidFill>
                  <a:srgbClr val="0000FF"/>
                </a:solidFill>
                <a:latin typeface="Times New Roman" pitchFamily="18" charset="0"/>
                <a:ea typeface="Calibri"/>
                <a:cs typeface="Times New Roman" pitchFamily="18" charset="0"/>
                <a:hlinkClick r:id="rId2" tooltip="Cytoplasm"/>
              </a:rPr>
              <a:t>interior</a:t>
            </a:r>
            <a:r>
              <a:rPr lang="en-US" sz="3200" dirty="0">
                <a:solidFill>
                  <a:prstClr val="black"/>
                </a:solidFill>
                <a:latin typeface="Times New Roman" pitchFamily="18" charset="0"/>
                <a:ea typeface="Calibri"/>
                <a:cs typeface="Times New Roman" pitchFamily="18" charset="0"/>
              </a:rPr>
              <a:t> of all </a:t>
            </a:r>
            <a:r>
              <a:rPr lang="en-US" sz="3200" u="sng" dirty="0">
                <a:solidFill>
                  <a:schemeClr val="tx2">
                    <a:lumMod val="50000"/>
                  </a:schemeClr>
                </a:solidFill>
                <a:latin typeface="Times New Roman" pitchFamily="18" charset="0"/>
                <a:ea typeface="Calibri"/>
                <a:cs typeface="Times New Roman" pitchFamily="18" charset="0"/>
                <a:hlinkClick r:id="rId3" tooltip="Cell (biology)"/>
              </a:rPr>
              <a:t>cells</a:t>
            </a:r>
            <a:r>
              <a:rPr lang="en-US" sz="3200" dirty="0">
                <a:solidFill>
                  <a:schemeClr val="tx2">
                    <a:lumMod val="50000"/>
                  </a:schemeClr>
                </a:solidFill>
                <a:latin typeface="Times New Roman" pitchFamily="18" charset="0"/>
                <a:ea typeface="Calibri"/>
                <a:cs typeface="Times New Roman" pitchFamily="18" charset="0"/>
              </a:rPr>
              <a:t> </a:t>
            </a:r>
            <a:r>
              <a:rPr lang="en-US" sz="3200" dirty="0">
                <a:solidFill>
                  <a:prstClr val="black"/>
                </a:solidFill>
                <a:latin typeface="Times New Roman" pitchFamily="18" charset="0"/>
                <a:ea typeface="Calibri"/>
                <a:cs typeface="Times New Roman" pitchFamily="18" charset="0"/>
              </a:rPr>
              <a:t>from the </a:t>
            </a:r>
            <a:r>
              <a:rPr lang="en-US" sz="3200" dirty="0">
                <a:solidFill>
                  <a:srgbClr val="0000FF"/>
                </a:solidFill>
                <a:latin typeface="Times New Roman" pitchFamily="18" charset="0"/>
                <a:ea typeface="Calibri"/>
                <a:cs typeface="Times New Roman" pitchFamily="18" charset="0"/>
                <a:hlinkClick r:id="rId4" tooltip="Extracellular space"/>
              </a:rPr>
              <a:t>outside environment</a:t>
            </a:r>
            <a:r>
              <a:rPr lang="en-US" sz="3200" dirty="0">
                <a:solidFill>
                  <a:prstClr val="black"/>
                </a:solidFill>
                <a:latin typeface="Times New Roman" pitchFamily="18" charset="0"/>
                <a:ea typeface="Calibri"/>
                <a:cs typeface="Times New Roman" pitchFamily="18" charset="0"/>
              </a:rPr>
              <a:t> (the extracellular space) and regulates the materials that enter and exit the cell. </a:t>
            </a:r>
            <a:endParaRPr lang="ar-IQ"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0557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20688"/>
            <a:ext cx="7920880" cy="5688632"/>
          </a:xfrm>
        </p:spPr>
        <p:txBody>
          <a:bodyPr>
            <a:normAutofit/>
          </a:bodyPr>
          <a:lstStyle/>
          <a:p>
            <a:pPr marL="0" lvl="0" indent="0" algn="l">
              <a:buNone/>
            </a:pPr>
            <a:r>
              <a:rPr lang="en-US" sz="3200" dirty="0">
                <a:solidFill>
                  <a:prstClr val="black"/>
                </a:solidFill>
                <a:latin typeface="Times New Roman" pitchFamily="18" charset="0"/>
                <a:ea typeface="Calibri"/>
                <a:cs typeface="Times New Roman" pitchFamily="18" charset="0"/>
              </a:rPr>
              <a:t>The plasma membrane thickness is ranged between 7.5 to 10 nm.</a:t>
            </a:r>
          </a:p>
          <a:p>
            <a:pPr marL="0" lvl="0" indent="0" algn="l">
              <a:buNone/>
            </a:pPr>
            <a:endParaRPr lang="en-US"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visible only in the electron microscope.</a:t>
            </a:r>
          </a:p>
          <a:p>
            <a:pPr marL="0" lvl="0" indent="0" algn="l">
              <a:buNone/>
            </a:pPr>
            <a:endParaRPr lang="en-US"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cs typeface="Times New Roman" pitchFamily="18" charset="0"/>
              </a:rPr>
              <a:t>The line that can  seen under L.M. some times is formed by P.M. proteins of the cells and extracellular material.  </a:t>
            </a:r>
          </a:p>
          <a:p>
            <a:pPr marL="0" lvl="0" indent="0" algn="l">
              <a:buNone/>
            </a:pPr>
            <a:endParaRPr lang="ar-IQ" sz="3200" dirty="0">
              <a:solidFill>
                <a:prstClr val="black"/>
              </a:solidFill>
            </a:endParaRPr>
          </a:p>
        </p:txBody>
      </p:sp>
    </p:spTree>
    <p:extLst>
      <p:ext uri="{BB962C8B-B14F-4D97-AF65-F5344CB8AC3E}">
        <p14:creationId xmlns:p14="http://schemas.microsoft.com/office/powerpoint/2010/main" val="37623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57201"/>
            <a:ext cx="8161867" cy="1027583"/>
          </a:xfrm>
          <a:solidFill>
            <a:schemeClr val="accent5"/>
          </a:solidFill>
        </p:spPr>
        <p:txBody>
          <a:bodyPr>
            <a:normAutofit/>
          </a:bodyPr>
          <a:lstStyle/>
          <a:p>
            <a:pPr algn="l"/>
            <a:r>
              <a:rPr lang="en-US" sz="3600" b="1" dirty="0">
                <a:solidFill>
                  <a:prstClr val="black"/>
                </a:solidFill>
                <a:latin typeface="Times New Roman" pitchFamily="18" charset="0"/>
                <a:cs typeface="Times New Roman" pitchFamily="18" charset="0"/>
              </a:rPr>
              <a:t>Structure of plasma membrane</a:t>
            </a:r>
            <a:endParaRPr lang="ar-IQ"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889248" y="1988840"/>
            <a:ext cx="8075240" cy="3332816"/>
          </a:xfrm>
        </p:spPr>
        <p:txBody>
          <a:bodyPr>
            <a:noAutofit/>
          </a:bodyPr>
          <a:lstStyle/>
          <a:p>
            <a:pPr marL="0" lvl="0" indent="0" algn="l">
              <a:buNone/>
            </a:pPr>
            <a:r>
              <a:rPr lang="en-US" sz="3200" dirty="0">
                <a:solidFill>
                  <a:prstClr val="black"/>
                </a:solidFill>
                <a:latin typeface="Times New Roman" pitchFamily="18" charset="0"/>
                <a:ea typeface="Calibri"/>
                <a:cs typeface="Times New Roman" pitchFamily="18" charset="0"/>
              </a:rPr>
              <a:t>plasma membrane is a mosaic or its composed of phospholipids, cholesterol molecules, proteins and carbohydrates.</a:t>
            </a:r>
          </a:p>
          <a:p>
            <a:pPr marL="0" lvl="0" indent="0" algn="l">
              <a:buNone/>
            </a:pPr>
            <a:endParaRPr lang="en-US" sz="3200" dirty="0">
              <a:solidFill>
                <a:prstClr val="black"/>
              </a:solidFill>
              <a:latin typeface="Times New Roman" pitchFamily="18" charset="0"/>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Lipids can make up from 20 to 80 percent of the membrane, with the remainder being proteins.</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18873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700808"/>
            <a:ext cx="7704667" cy="3369158"/>
          </a:xfrm>
        </p:spPr>
        <p:txBody>
          <a:bodyPr/>
          <a:lstStyle/>
          <a:p>
            <a:pPr marL="0" indent="0" algn="l">
              <a:buNone/>
            </a:pPr>
            <a:r>
              <a:rPr lang="en-US" sz="3200" dirty="0">
                <a:latin typeface="Times New Roman" pitchFamily="18" charset="0"/>
                <a:ea typeface="Calibri"/>
                <a:cs typeface="Times New Roman" pitchFamily="18" charset="0"/>
              </a:rPr>
              <a:t>Lipids help to give membranes their flexibility.</a:t>
            </a:r>
          </a:p>
          <a:p>
            <a:pPr marL="0" indent="0" algn="l">
              <a:buNone/>
            </a:pPr>
            <a:endParaRPr lang="en-US" sz="3200" dirty="0">
              <a:latin typeface="Times New Roman" pitchFamily="18" charset="0"/>
              <a:ea typeface="Calibri"/>
              <a:cs typeface="Times New Roman" pitchFamily="18" charset="0"/>
            </a:endParaRPr>
          </a:p>
          <a:p>
            <a:pPr marL="0" indent="0" algn="l">
              <a:buNone/>
            </a:pPr>
            <a:r>
              <a:rPr lang="en-US" sz="3200" dirty="0">
                <a:latin typeface="Times New Roman" pitchFamily="18" charset="0"/>
                <a:ea typeface="Calibri"/>
                <a:cs typeface="Times New Roman" pitchFamily="18" charset="0"/>
              </a:rPr>
              <a:t> Proteins assist in the transfer of molecules across the membrane.</a:t>
            </a:r>
            <a:endParaRPr lang="ar-IQ" sz="3200" dirty="0">
              <a:latin typeface="Times New Roman" pitchFamily="18" charset="0"/>
              <a:cs typeface="Times New Roman" pitchFamily="18" charset="0"/>
            </a:endParaRPr>
          </a:p>
          <a:p>
            <a:pPr marL="0" indent="0" algn="l">
              <a:buNone/>
            </a:pPr>
            <a:endParaRPr lang="en-US" sz="32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62043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704667" cy="936104"/>
          </a:xfrm>
          <a:solidFill>
            <a:schemeClr val="accent5"/>
          </a:solidFill>
        </p:spPr>
        <p:txBody>
          <a:bodyPr>
            <a:normAutofit/>
          </a:bodyPr>
          <a:lstStyle/>
          <a:p>
            <a:pPr algn="l"/>
            <a:r>
              <a:rPr lang="en-US" sz="3600" b="1" dirty="0">
                <a:solidFill>
                  <a:prstClr val="black"/>
                </a:solidFill>
                <a:latin typeface="Times New Roman" pitchFamily="18" charset="0"/>
                <a:ea typeface="Calibri"/>
                <a:cs typeface="Times New Roman" pitchFamily="18" charset="0"/>
              </a:rPr>
              <a:t>Phospholipids</a:t>
            </a:r>
            <a:endParaRPr lang="ar-IQ"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899781" y="2060848"/>
            <a:ext cx="7992699" cy="3456384"/>
          </a:xfrm>
        </p:spPr>
        <p:txBody>
          <a:bodyPr>
            <a:noAutofit/>
          </a:bodyPr>
          <a:lstStyle/>
          <a:p>
            <a:pPr marL="0" lvl="0" indent="0" algn="l">
              <a:buNone/>
            </a:pPr>
            <a:r>
              <a:rPr lang="en-US" sz="3200" dirty="0">
                <a:solidFill>
                  <a:prstClr val="black"/>
                </a:solidFill>
                <a:latin typeface="Times New Roman" panose="02020603050405020304" pitchFamily="18" charset="0"/>
                <a:ea typeface="Calibri"/>
                <a:cs typeface="Times New Roman" pitchFamily="18" charset="0"/>
              </a:rPr>
              <a:t>Phospholipids(</a:t>
            </a:r>
            <a:r>
              <a:rPr lang="en-US" sz="3200" dirty="0">
                <a:latin typeface="Times New Roman" panose="02020603050405020304" pitchFamily="18" charset="0"/>
                <a:ea typeface="Times New Roman"/>
                <a:cs typeface="Times New Roman" panose="02020603050405020304" pitchFamily="18" charset="0"/>
              </a:rPr>
              <a:t>lipids contain the element phosphorus)</a:t>
            </a:r>
            <a:r>
              <a:rPr lang="en-US" sz="3200" dirty="0">
                <a:solidFill>
                  <a:prstClr val="black"/>
                </a:solidFill>
                <a:latin typeface="Times New Roman" pitchFamily="18" charset="0"/>
                <a:ea typeface="Calibri"/>
                <a:cs typeface="Times New Roman" pitchFamily="18" charset="0"/>
              </a:rPr>
              <a:t> make up the basic structure of a cell membrane.</a:t>
            </a:r>
          </a:p>
          <a:p>
            <a:pPr marL="0" lvl="0" indent="0" algn="l">
              <a:buNone/>
            </a:pPr>
            <a:endParaRPr lang="en-US" sz="3200" dirty="0">
              <a:solidFill>
                <a:prstClr val="black"/>
              </a:solidFill>
              <a:latin typeface="Times New Roman" pitchFamily="18" charset="0"/>
              <a:ea typeface="Calibri"/>
              <a:cs typeface="Times New Roman" pitchFamily="18" charset="0"/>
            </a:endParaRPr>
          </a:p>
          <a:p>
            <a:pPr marL="0" lvl="0" indent="0" algn="l">
              <a:buNone/>
            </a:pPr>
            <a:r>
              <a:rPr lang="en-US" sz="3200" dirty="0">
                <a:solidFill>
                  <a:prstClr val="black"/>
                </a:solidFill>
                <a:latin typeface="Times New Roman" pitchFamily="18" charset="0"/>
                <a:ea typeface="Calibri"/>
                <a:cs typeface="Times New Roman" pitchFamily="18" charset="0"/>
              </a:rPr>
              <a:t>Each phospholipid molecule has </a:t>
            </a:r>
            <a:r>
              <a:rPr lang="en-US" sz="3200" b="1" dirty="0">
                <a:solidFill>
                  <a:schemeClr val="accent5">
                    <a:lumMod val="50000"/>
                  </a:schemeClr>
                </a:solidFill>
                <a:latin typeface="Times New Roman" pitchFamily="18" charset="0"/>
                <a:ea typeface="Calibri"/>
                <a:cs typeface="Times New Roman" pitchFamily="18" charset="0"/>
              </a:rPr>
              <a:t>two different </a:t>
            </a:r>
            <a:r>
              <a:rPr lang="en-US" sz="3200" dirty="0">
                <a:solidFill>
                  <a:prstClr val="black"/>
                </a:solidFill>
                <a:latin typeface="Times New Roman" pitchFamily="18" charset="0"/>
                <a:ea typeface="Calibri"/>
                <a:cs typeface="Times New Roman" pitchFamily="18" charset="0"/>
              </a:rPr>
              <a:t>ends: a head and a tail.</a:t>
            </a:r>
          </a:p>
          <a:p>
            <a:pPr marL="0" lvl="0" indent="0" algn="l">
              <a:buNone/>
            </a:pPr>
            <a:endParaRPr lang="en-US" sz="3600" dirty="0">
              <a:solidFill>
                <a:prstClr val="black"/>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4038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A54C8-DB5D-4BFF-A073-350BCFE859D4}"/>
              </a:ext>
            </a:extLst>
          </p:cNvPr>
          <p:cNvSpPr>
            <a:spLocks noGrp="1"/>
          </p:cNvSpPr>
          <p:nvPr>
            <p:ph idx="1"/>
          </p:nvPr>
        </p:nvSpPr>
        <p:spPr>
          <a:xfrm>
            <a:off x="982133" y="2046262"/>
            <a:ext cx="7704667" cy="3326954"/>
          </a:xfrm>
        </p:spPr>
        <p:txBody>
          <a:bodyPr>
            <a:normAutofit fontScale="92500" lnSpcReduction="20000"/>
          </a:bodyPr>
          <a:lstStyle/>
          <a:p>
            <a:pPr marL="0" marR="0" lvl="0" indent="0" algn="l" defTabSz="457200" rtl="1"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35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The head end contains a phosphate group and is </a:t>
            </a:r>
            <a:r>
              <a:rPr kumimoji="0" lang="en-US" sz="35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hydrophilic</a:t>
            </a:r>
            <a:r>
              <a:rPr kumimoji="0" lang="en-US" sz="35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 or </a:t>
            </a:r>
            <a:r>
              <a:rPr kumimoji="0" lang="en-US" sz="35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water- attracting</a:t>
            </a:r>
            <a:r>
              <a:rPr kumimoji="0" lang="en-US" sz="3500" b="1" i="0" u="none" strike="noStrike" kern="1200" cap="none" spc="0" normalizeH="0" baseline="0" noProof="0" dirty="0">
                <a:ln>
                  <a:noFill/>
                </a:ln>
                <a:solidFill>
                  <a:prstClr val="black"/>
                </a:solidFill>
                <a:effectLst/>
                <a:uLnTx/>
                <a:uFillTx/>
                <a:latin typeface="Corbel" panose="020B0503020204020204"/>
                <a:ea typeface="Calibri"/>
                <a:cs typeface="+mn-cs"/>
              </a:rPr>
              <a:t>.</a:t>
            </a:r>
          </a:p>
          <a:p>
            <a:pPr marL="0" marR="0" lvl="0" indent="0" algn="l" defTabSz="457200" rtl="1"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ar-IQ" sz="3500" b="1" i="0" u="none" strike="noStrike" kern="1200" cap="none" spc="0" normalizeH="0" baseline="0" noProof="0" dirty="0">
              <a:ln>
                <a:noFill/>
              </a:ln>
              <a:solidFill>
                <a:prstClr val="black"/>
              </a:solidFill>
              <a:effectLst/>
              <a:uLnTx/>
              <a:uFillTx/>
              <a:latin typeface="Corbel" panose="020B0503020204020204"/>
              <a:ea typeface="Calibri"/>
              <a:cs typeface="+mn-cs"/>
            </a:endParaRPr>
          </a:p>
          <a:p>
            <a:pPr marL="0" marR="0" lvl="0" indent="0" algn="l" defTabSz="457200" rtl="1" eaLnBrk="1" fontAlgn="auto" latinLnBrk="0" hangingPunct="1">
              <a:lnSpc>
                <a:spcPct val="115000"/>
              </a:lnSpc>
              <a:spcBef>
                <a:spcPct val="20000"/>
              </a:spcBef>
              <a:spcAft>
                <a:spcPts val="1000"/>
              </a:spcAft>
              <a:buClr>
                <a:srgbClr val="30ACEC">
                  <a:lumMod val="75000"/>
                </a:srgbClr>
              </a:buClr>
              <a:buSzPct val="145000"/>
              <a:buFont typeface="Arial"/>
              <a:buNone/>
              <a:tabLst/>
              <a:defRPr/>
            </a:pPr>
            <a:r>
              <a:rPr kumimoji="0" lang="en-US" sz="35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The tail end is made up of two strings of hydrogen and carbon atoms called </a:t>
            </a:r>
            <a:r>
              <a:rPr kumimoji="0" lang="en-US" sz="35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fatty acid chains</a:t>
            </a:r>
            <a:r>
              <a:rPr kumimoji="0" lang="en-US" sz="35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a:t>
            </a:r>
            <a:endParaRPr kumimoji="0" lang="ar-IQ" sz="35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l" defTabSz="457200" rtl="1"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lang="ar-IQ" sz="3200" b="1" dirty="0">
              <a:solidFill>
                <a:prstClr val="black"/>
              </a:solidFill>
              <a:latin typeface="Corbel" panose="020B0503020204020204"/>
            </a:endParaRPr>
          </a:p>
          <a:p>
            <a:pPr marL="0" marR="0" lvl="0" indent="0" algn="l" defTabSz="457200" rtl="1"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ar-IQ" sz="32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a:p>
            <a:pPr marL="0" indent="0" algn="l">
              <a:buNone/>
            </a:pPr>
            <a:endParaRPr lang="ar-IQ" dirty="0"/>
          </a:p>
        </p:txBody>
      </p:sp>
    </p:spTree>
    <p:extLst>
      <p:ext uri="{BB962C8B-B14F-4D97-AF65-F5344CB8AC3E}">
        <p14:creationId xmlns:p14="http://schemas.microsoft.com/office/powerpoint/2010/main" val="8270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548</TotalTime>
  <Words>1069</Words>
  <Application>Microsoft Office PowerPoint</Application>
  <PresentationFormat>On-screen Show (4:3)</PresentationFormat>
  <Paragraphs>135</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Corbel</vt:lpstr>
      <vt:lpstr>Times New Roman</vt:lpstr>
      <vt:lpstr>Retrospect</vt:lpstr>
      <vt:lpstr>Plasma Membrane</vt:lpstr>
      <vt:lpstr>Objectives</vt:lpstr>
      <vt:lpstr>PowerPoint Presentation</vt:lpstr>
      <vt:lpstr>PowerPoint Presentation</vt:lpstr>
      <vt:lpstr>PowerPoint Presentation</vt:lpstr>
      <vt:lpstr>Structure of plasma membrane</vt:lpstr>
      <vt:lpstr>PowerPoint Presentation</vt:lpstr>
      <vt:lpstr>Phospholipids</vt:lpstr>
      <vt:lpstr>PowerPoint Presentation</vt:lpstr>
      <vt:lpstr>PowerPoint Presentation</vt:lpstr>
      <vt:lpstr>PowerPoint Presentation</vt:lpstr>
      <vt:lpstr>PowerPoint Presentation</vt:lpstr>
      <vt:lpstr>PowerPoint Presentation</vt:lpstr>
      <vt:lpstr>Cholesterol</vt:lpstr>
      <vt:lpstr>PowerPoint Presentation</vt:lpstr>
      <vt:lpstr>PowerPoint Presentation</vt:lpstr>
      <vt:lpstr>proteins</vt:lpstr>
      <vt:lpstr>PowerPoint Presentation</vt:lpstr>
      <vt:lpstr>PowerPoint Presentation</vt:lpstr>
      <vt:lpstr>PowerPoint Presentation</vt:lpstr>
      <vt:lpstr>The Functions and importance of proteins </vt:lpstr>
      <vt:lpstr>PowerPoint Presentation</vt:lpstr>
      <vt:lpstr>PowerPoint Presentation</vt:lpstr>
      <vt:lpstr>Carbohydrates</vt:lpstr>
      <vt:lpstr>PowerPoint Presentation</vt:lpstr>
      <vt:lpstr>Functions of plasma membrane</vt:lpstr>
      <vt:lpstr>PowerPoint Presentation</vt:lpstr>
      <vt:lpstr>Hereditary spherocytosis</vt:lpstr>
      <vt:lpstr>PowerPoint Presentation</vt:lpstr>
      <vt:lpstr>PowerPoint Presentation</vt:lpstr>
      <vt:lpstr>Conclusion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Membrane</dc:title>
  <dc:creator>DELL</dc:creator>
  <cp:lastModifiedBy>Balqees</cp:lastModifiedBy>
  <cp:revision>101</cp:revision>
  <dcterms:created xsi:type="dcterms:W3CDTF">2017-11-26T19:03:37Z</dcterms:created>
  <dcterms:modified xsi:type="dcterms:W3CDTF">2023-12-22T16:25:11Z</dcterms:modified>
</cp:coreProperties>
</file>